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0" r:id="rId4"/>
    <p:sldId id="261" r:id="rId5"/>
    <p:sldId id="262" r:id="rId6"/>
    <p:sldId id="263" r:id="rId7"/>
    <p:sldId id="264" r:id="rId8"/>
    <p:sldId id="265" r:id="rId9"/>
    <p:sldId id="266" r:id="rId10"/>
    <p:sldId id="267" r:id="rId11"/>
    <p:sldId id="268" r:id="rId12"/>
    <p:sldId id="257"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E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27" autoAdjust="0"/>
    <p:restoredTop sz="97423" autoAdjust="0"/>
  </p:normalViewPr>
  <p:slideViewPr>
    <p:cSldViewPr snapToGrid="0">
      <p:cViewPr varScale="1">
        <p:scale>
          <a:sx n="161" d="100"/>
          <a:sy n="161" d="100"/>
        </p:scale>
        <p:origin x="102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110B4D-1BE3-4BFF-BD62-D7E835190F67}"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F63E74-2621-4067-BA97-F64FF81F7AA5}" type="slidenum">
              <a:rPr lang="en-US" smtClean="0"/>
              <a:t>‹#›</a:t>
            </a:fld>
            <a:endParaRPr lang="en-US" dirty="0"/>
          </a:p>
        </p:txBody>
      </p:sp>
    </p:spTree>
    <p:extLst>
      <p:ext uri="{BB962C8B-B14F-4D97-AF65-F5344CB8AC3E}">
        <p14:creationId xmlns:p14="http://schemas.microsoft.com/office/powerpoint/2010/main" val="3293362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110B4D-1BE3-4BFF-BD62-D7E835190F67}"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F63E74-2621-4067-BA97-F64FF81F7AA5}" type="slidenum">
              <a:rPr lang="en-US" smtClean="0"/>
              <a:t>‹#›</a:t>
            </a:fld>
            <a:endParaRPr lang="en-US" dirty="0"/>
          </a:p>
        </p:txBody>
      </p:sp>
    </p:spTree>
    <p:extLst>
      <p:ext uri="{BB962C8B-B14F-4D97-AF65-F5344CB8AC3E}">
        <p14:creationId xmlns:p14="http://schemas.microsoft.com/office/powerpoint/2010/main" val="3201484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110B4D-1BE3-4BFF-BD62-D7E835190F67}"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F63E74-2621-4067-BA97-F64FF81F7AA5}" type="slidenum">
              <a:rPr lang="en-US" smtClean="0"/>
              <a:t>‹#›</a:t>
            </a:fld>
            <a:endParaRPr lang="en-US" dirty="0"/>
          </a:p>
        </p:txBody>
      </p:sp>
    </p:spTree>
    <p:extLst>
      <p:ext uri="{BB962C8B-B14F-4D97-AF65-F5344CB8AC3E}">
        <p14:creationId xmlns:p14="http://schemas.microsoft.com/office/powerpoint/2010/main" val="24660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110B4D-1BE3-4BFF-BD62-D7E835190F67}"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F63E74-2621-4067-BA97-F64FF81F7AA5}" type="slidenum">
              <a:rPr lang="en-US" smtClean="0"/>
              <a:t>‹#›</a:t>
            </a:fld>
            <a:endParaRPr lang="en-US" dirty="0"/>
          </a:p>
        </p:txBody>
      </p:sp>
    </p:spTree>
    <p:extLst>
      <p:ext uri="{BB962C8B-B14F-4D97-AF65-F5344CB8AC3E}">
        <p14:creationId xmlns:p14="http://schemas.microsoft.com/office/powerpoint/2010/main" val="4285587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110B4D-1BE3-4BFF-BD62-D7E835190F67}"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F63E74-2621-4067-BA97-F64FF81F7AA5}" type="slidenum">
              <a:rPr lang="en-US" smtClean="0"/>
              <a:t>‹#›</a:t>
            </a:fld>
            <a:endParaRPr lang="en-US" dirty="0"/>
          </a:p>
        </p:txBody>
      </p:sp>
    </p:spTree>
    <p:extLst>
      <p:ext uri="{BB962C8B-B14F-4D97-AF65-F5344CB8AC3E}">
        <p14:creationId xmlns:p14="http://schemas.microsoft.com/office/powerpoint/2010/main" val="186668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10B4D-1BE3-4BFF-BD62-D7E835190F67}" type="datetimeFigureOut">
              <a:rPr lang="en-US" smtClean="0"/>
              <a:t>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0F63E74-2621-4067-BA97-F64FF81F7AA5}" type="slidenum">
              <a:rPr lang="en-US" smtClean="0"/>
              <a:t>‹#›</a:t>
            </a:fld>
            <a:endParaRPr lang="en-US" dirty="0"/>
          </a:p>
        </p:txBody>
      </p:sp>
    </p:spTree>
    <p:extLst>
      <p:ext uri="{BB962C8B-B14F-4D97-AF65-F5344CB8AC3E}">
        <p14:creationId xmlns:p14="http://schemas.microsoft.com/office/powerpoint/2010/main" val="2583817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110B4D-1BE3-4BFF-BD62-D7E835190F67}" type="datetimeFigureOut">
              <a:rPr lang="en-US" smtClean="0"/>
              <a:t>3/1/2025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0F63E74-2621-4067-BA97-F64FF81F7AA5}" type="slidenum">
              <a:rPr lang="en-US" smtClean="0"/>
              <a:t>‹#›</a:t>
            </a:fld>
            <a:endParaRPr lang="en-US" dirty="0"/>
          </a:p>
        </p:txBody>
      </p:sp>
    </p:spTree>
    <p:extLst>
      <p:ext uri="{BB962C8B-B14F-4D97-AF65-F5344CB8AC3E}">
        <p14:creationId xmlns:p14="http://schemas.microsoft.com/office/powerpoint/2010/main" val="1988973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110B4D-1BE3-4BFF-BD62-D7E835190F67}" type="datetimeFigureOut">
              <a:rPr lang="en-US" smtClean="0"/>
              <a:t>3/1/2025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0F63E74-2621-4067-BA97-F64FF81F7AA5}" type="slidenum">
              <a:rPr lang="en-US" smtClean="0"/>
              <a:t>‹#›</a:t>
            </a:fld>
            <a:endParaRPr lang="en-US" dirty="0"/>
          </a:p>
        </p:txBody>
      </p:sp>
    </p:spTree>
    <p:extLst>
      <p:ext uri="{BB962C8B-B14F-4D97-AF65-F5344CB8AC3E}">
        <p14:creationId xmlns:p14="http://schemas.microsoft.com/office/powerpoint/2010/main" val="3811285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110B4D-1BE3-4BFF-BD62-D7E835190F67}" type="datetimeFigureOut">
              <a:rPr lang="en-US" smtClean="0"/>
              <a:t>3/1/2025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0F63E74-2621-4067-BA97-F64FF81F7AA5}" type="slidenum">
              <a:rPr lang="en-US" smtClean="0"/>
              <a:t>‹#›</a:t>
            </a:fld>
            <a:endParaRPr lang="en-US" dirty="0"/>
          </a:p>
        </p:txBody>
      </p:sp>
    </p:spTree>
    <p:extLst>
      <p:ext uri="{BB962C8B-B14F-4D97-AF65-F5344CB8AC3E}">
        <p14:creationId xmlns:p14="http://schemas.microsoft.com/office/powerpoint/2010/main" val="3144445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110B4D-1BE3-4BFF-BD62-D7E835190F67}" type="datetimeFigureOut">
              <a:rPr lang="en-US" smtClean="0"/>
              <a:t>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0F63E74-2621-4067-BA97-F64FF81F7AA5}" type="slidenum">
              <a:rPr lang="en-US" smtClean="0"/>
              <a:t>‹#›</a:t>
            </a:fld>
            <a:endParaRPr lang="en-US" dirty="0"/>
          </a:p>
        </p:txBody>
      </p:sp>
    </p:spTree>
    <p:extLst>
      <p:ext uri="{BB962C8B-B14F-4D97-AF65-F5344CB8AC3E}">
        <p14:creationId xmlns:p14="http://schemas.microsoft.com/office/powerpoint/2010/main" val="2017500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110B4D-1BE3-4BFF-BD62-D7E835190F67}" type="datetimeFigureOut">
              <a:rPr lang="en-US" smtClean="0"/>
              <a:t>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0F63E74-2621-4067-BA97-F64FF81F7AA5}" type="slidenum">
              <a:rPr lang="en-US" smtClean="0"/>
              <a:t>‹#›</a:t>
            </a:fld>
            <a:endParaRPr lang="en-US" dirty="0"/>
          </a:p>
        </p:txBody>
      </p:sp>
    </p:spTree>
    <p:extLst>
      <p:ext uri="{BB962C8B-B14F-4D97-AF65-F5344CB8AC3E}">
        <p14:creationId xmlns:p14="http://schemas.microsoft.com/office/powerpoint/2010/main" val="1621388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17000">
              <a:schemeClr val="accent5">
                <a:lumMod val="0"/>
                <a:lumOff val="100000"/>
              </a:schemeClr>
            </a:gs>
            <a:gs pos="100000">
              <a:schemeClr val="accent5">
                <a:lumMod val="10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110B4D-1BE3-4BFF-BD62-D7E835190F67}" type="datetimeFigureOut">
              <a:rPr lang="en-US" smtClean="0"/>
              <a:t>3/1/2025</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F63E74-2621-4067-BA97-F64FF81F7AA5}" type="slidenum">
              <a:rPr lang="en-US" smtClean="0"/>
              <a:t>‹#›</a:t>
            </a:fld>
            <a:endParaRPr lang="en-US" dirty="0"/>
          </a:p>
        </p:txBody>
      </p:sp>
    </p:spTree>
    <p:extLst>
      <p:ext uri="{BB962C8B-B14F-4D97-AF65-F5344CB8AC3E}">
        <p14:creationId xmlns:p14="http://schemas.microsoft.com/office/powerpoint/2010/main" val="4490325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0"/>
                <a:lumOff val="100000"/>
              </a:schemeClr>
            </a:gs>
            <a:gs pos="47000">
              <a:schemeClr val="accent5">
                <a:lumMod val="0"/>
                <a:lumOff val="100000"/>
              </a:schemeClr>
            </a:gs>
            <a:gs pos="100000">
              <a:schemeClr val="accent5">
                <a:lumMod val="10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D45F42E-4A97-4968-9FF9-E7976DDB51AF}"/>
              </a:ext>
            </a:extLst>
          </p:cNvPr>
          <p:cNvPicPr>
            <a:picLocks noChangeAspect="1"/>
          </p:cNvPicPr>
          <p:nvPr/>
        </p:nvPicPr>
        <p:blipFill>
          <a:blip r:embed="rId2"/>
          <a:stretch>
            <a:fillRect/>
          </a:stretch>
        </p:blipFill>
        <p:spPr>
          <a:xfrm>
            <a:off x="2214748" y="0"/>
            <a:ext cx="6869876" cy="6869876"/>
          </a:xfrm>
          <a:prstGeom prst="rect">
            <a:avLst/>
          </a:prstGeom>
        </p:spPr>
      </p:pic>
      <p:sp>
        <p:nvSpPr>
          <p:cNvPr id="10" name="Rectangle 9">
            <a:extLst>
              <a:ext uri="{FF2B5EF4-FFF2-40B4-BE49-F238E27FC236}">
                <a16:creationId xmlns:a16="http://schemas.microsoft.com/office/drawing/2014/main" id="{AC463102-1684-4EFA-9240-0F4B2BCE711C}"/>
              </a:ext>
            </a:extLst>
          </p:cNvPr>
          <p:cNvSpPr/>
          <p:nvPr/>
        </p:nvSpPr>
        <p:spPr>
          <a:xfrm>
            <a:off x="0" y="4120738"/>
            <a:ext cx="3649887" cy="231569"/>
          </a:xfrm>
          <a:prstGeom prst="rect">
            <a:avLst/>
          </a:prstGeom>
          <a:solidFill>
            <a:srgbClr val="00B0F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Fine Tune Model to retrieve custom chicken recipe</a:t>
            </a:r>
          </a:p>
        </p:txBody>
      </p:sp>
      <p:pic>
        <p:nvPicPr>
          <p:cNvPr id="11" name="Picture 10">
            <a:extLst>
              <a:ext uri="{FF2B5EF4-FFF2-40B4-BE49-F238E27FC236}">
                <a16:creationId xmlns:a16="http://schemas.microsoft.com/office/drawing/2014/main" id="{BBF65545-6627-46C7-AB98-4E4DCA2A5C72}"/>
              </a:ext>
            </a:extLst>
          </p:cNvPr>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0" y="2067677"/>
            <a:ext cx="3649887" cy="2053061"/>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39B4C059-0ACF-458B-8724-BD3BCFE68DDA}"/>
              </a:ext>
            </a:extLst>
          </p:cNvPr>
          <p:cNvSpPr/>
          <p:nvPr/>
        </p:nvSpPr>
        <p:spPr>
          <a:xfrm>
            <a:off x="570015" y="5670468"/>
            <a:ext cx="5765471" cy="849085"/>
          </a:xfrm>
          <a:prstGeom prst="rect">
            <a:avLst/>
          </a:prstGeom>
          <a:solidFill>
            <a:srgbClr val="00B0F0">
              <a:alpha val="32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DSC670 - </a:t>
            </a:r>
            <a:r>
              <a:rPr lang="en-US" b="1" i="0" dirty="0">
                <a:solidFill>
                  <a:srgbClr val="FFFF00"/>
                </a:solidFill>
                <a:effectLst/>
                <a:latin typeface="-apple-system"/>
              </a:rPr>
              <a:t>Advanced Uses of Generative AI</a:t>
            </a:r>
          </a:p>
          <a:p>
            <a:pPr algn="ctr"/>
            <a:r>
              <a:rPr lang="en-US" sz="1800" b="1" dirty="0">
                <a:solidFill>
                  <a:srgbClr val="FFFF00"/>
                </a:solidFill>
                <a:effectLst/>
                <a:latin typeface="Calibri" panose="020F0502020204030204" pitchFamily="34" charset="0"/>
                <a:ea typeface="Arial" panose="020B0604020202020204" pitchFamily="34" charset="0"/>
              </a:rPr>
              <a:t>Professor: Frank Neugebauer</a:t>
            </a:r>
            <a:endParaRPr lang="en-US" sz="1800" dirty="0">
              <a:solidFill>
                <a:srgbClr val="FFFF00"/>
              </a:solidFill>
              <a:effectLst/>
              <a:latin typeface="Times New Roman" panose="02020603050405020304" pitchFamily="18" charset="0"/>
              <a:ea typeface="Times New Roman" panose="02020603050405020304" pitchFamily="18" charset="0"/>
            </a:endParaRPr>
          </a:p>
          <a:p>
            <a:pPr algn="ctr"/>
            <a:r>
              <a:rPr lang="en-US" dirty="0">
                <a:solidFill>
                  <a:srgbClr val="FFFF00"/>
                </a:solidFill>
              </a:rPr>
              <a:t>Project – Fine Tune GenAI Model</a:t>
            </a:r>
          </a:p>
        </p:txBody>
      </p:sp>
    </p:spTree>
    <p:extLst>
      <p:ext uri="{BB962C8B-B14F-4D97-AF65-F5344CB8AC3E}">
        <p14:creationId xmlns:p14="http://schemas.microsoft.com/office/powerpoint/2010/main" val="1949971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A57C-21D3-4D3C-8629-637D7A7CE7A0}"/>
              </a:ext>
            </a:extLst>
          </p:cNvPr>
          <p:cNvSpPr>
            <a:spLocks noGrp="1"/>
          </p:cNvSpPr>
          <p:nvPr>
            <p:ph type="title"/>
          </p:nvPr>
        </p:nvSpPr>
        <p:spPr>
          <a:xfrm>
            <a:off x="528455" y="0"/>
            <a:ext cx="8781061" cy="345158"/>
          </a:xfrm>
        </p:spPr>
        <p:txBody>
          <a:bodyPr>
            <a:normAutofit fontScale="90000"/>
          </a:bodyPr>
          <a:lstStyle/>
          <a:p>
            <a:r>
              <a:rPr lang="en-US" sz="2700" dirty="0">
                <a:solidFill>
                  <a:srgbClr val="008EC0"/>
                </a:solidFill>
              </a:rPr>
              <a:t>Streamlit web app</a:t>
            </a:r>
          </a:p>
        </p:txBody>
      </p:sp>
      <p:sp>
        <p:nvSpPr>
          <p:cNvPr id="3" name="Content Placeholder 2">
            <a:extLst>
              <a:ext uri="{FF2B5EF4-FFF2-40B4-BE49-F238E27FC236}">
                <a16:creationId xmlns:a16="http://schemas.microsoft.com/office/drawing/2014/main" id="{D5F72001-8504-4599-936A-059DF9C1072B}"/>
              </a:ext>
            </a:extLst>
          </p:cNvPr>
          <p:cNvSpPr>
            <a:spLocks noGrp="1"/>
          </p:cNvSpPr>
          <p:nvPr>
            <p:ph idx="1"/>
          </p:nvPr>
        </p:nvSpPr>
        <p:spPr>
          <a:xfrm>
            <a:off x="195200" y="475787"/>
            <a:ext cx="7327817" cy="5804271"/>
          </a:xfrm>
        </p:spPr>
        <p:txBody>
          <a:bodyPr>
            <a:noAutofit/>
          </a:bodyPr>
          <a:lstStyle/>
          <a:p>
            <a:pPr marL="0" indent="0">
              <a:lnSpc>
                <a:spcPct val="126000"/>
              </a:lnSpc>
              <a:spcBef>
                <a:spcPts val="0"/>
              </a:spcBef>
              <a:buNone/>
            </a:pPr>
            <a:r>
              <a:rPr lang="en-US" sz="1600" i="1" dirty="0">
                <a:solidFill>
                  <a:schemeClr val="tx1">
                    <a:lumMod val="50000"/>
                    <a:lumOff val="50000"/>
                  </a:schemeClr>
                </a:solidFill>
              </a:rPr>
              <a:t>Streamlit</a:t>
            </a:r>
            <a:r>
              <a:rPr lang="en-US" sz="1600" dirty="0"/>
              <a:t> is an open-source Python framework designed for creating interactive web applications, particularly for data science, machine learning, and AI-based projects. It allows developers to build and deploy powerful web applications with minimal code.</a:t>
            </a:r>
          </a:p>
          <a:p>
            <a:pPr marL="0" indent="0">
              <a:lnSpc>
                <a:spcPct val="126000"/>
              </a:lnSpc>
              <a:spcBef>
                <a:spcPts val="0"/>
              </a:spcBef>
              <a:buNone/>
            </a:pPr>
            <a:r>
              <a:rPr lang="en-US" sz="1600" dirty="0"/>
              <a:t>Its features</a:t>
            </a:r>
          </a:p>
          <a:p>
            <a:pPr>
              <a:lnSpc>
                <a:spcPct val="126000"/>
              </a:lnSpc>
              <a:spcBef>
                <a:spcPts val="0"/>
              </a:spcBef>
            </a:pPr>
            <a:r>
              <a:rPr lang="en-US" sz="1600" dirty="0"/>
              <a:t>Write a Python script, and Streamlit automatically turns it into an interactive web app.</a:t>
            </a:r>
          </a:p>
          <a:p>
            <a:pPr>
              <a:lnSpc>
                <a:spcPct val="126000"/>
              </a:lnSpc>
              <a:spcBef>
                <a:spcPts val="0"/>
              </a:spcBef>
            </a:pPr>
            <a:r>
              <a:rPr lang="en-US" sz="1600" dirty="0"/>
              <a:t>Any Changes in user input, updates the UI dynamically without requiring page refresh.</a:t>
            </a:r>
          </a:p>
          <a:p>
            <a:pPr marL="0" indent="0">
              <a:lnSpc>
                <a:spcPct val="126000"/>
              </a:lnSpc>
              <a:spcBef>
                <a:spcPts val="0"/>
              </a:spcBef>
              <a:buNone/>
            </a:pPr>
            <a:endParaRPr lang="en-US" sz="1600" dirty="0"/>
          </a:p>
          <a:p>
            <a:pPr marL="0" indent="0">
              <a:lnSpc>
                <a:spcPct val="126000"/>
              </a:lnSpc>
              <a:spcBef>
                <a:spcPts val="0"/>
              </a:spcBef>
              <a:buNone/>
            </a:pPr>
            <a:r>
              <a:rPr lang="en-US" sz="1600" dirty="0"/>
              <a:t>From bash or command line   execute the command &gt;&gt; </a:t>
            </a:r>
            <a:r>
              <a:rPr lang="en-US" sz="1600" i="1" dirty="0">
                <a:solidFill>
                  <a:schemeClr val="tx1">
                    <a:lumMod val="50000"/>
                    <a:lumOff val="50000"/>
                  </a:schemeClr>
                </a:solidFill>
              </a:rPr>
              <a:t>streamlit run Project_MLS5.py</a:t>
            </a:r>
          </a:p>
          <a:p>
            <a:pPr>
              <a:lnSpc>
                <a:spcPct val="126000"/>
              </a:lnSpc>
              <a:spcBef>
                <a:spcPts val="0"/>
              </a:spcBef>
            </a:pPr>
            <a:endParaRPr lang="en-US" sz="1600" i="1" dirty="0">
              <a:solidFill>
                <a:schemeClr val="tx1">
                  <a:lumMod val="50000"/>
                  <a:lumOff val="50000"/>
                </a:schemeClr>
              </a:solidFill>
            </a:endParaRPr>
          </a:p>
          <a:p>
            <a:pPr>
              <a:lnSpc>
                <a:spcPct val="126000"/>
              </a:lnSpc>
              <a:spcBef>
                <a:spcPts val="0"/>
              </a:spcBef>
            </a:pPr>
            <a:endParaRPr lang="en-US" sz="1600" i="1" dirty="0">
              <a:solidFill>
                <a:schemeClr val="tx1">
                  <a:lumMod val="50000"/>
                  <a:lumOff val="50000"/>
                </a:schemeClr>
              </a:solidFill>
            </a:endParaRPr>
          </a:p>
          <a:p>
            <a:pPr>
              <a:lnSpc>
                <a:spcPct val="126000"/>
              </a:lnSpc>
              <a:spcBef>
                <a:spcPts val="0"/>
              </a:spcBef>
            </a:pPr>
            <a:endParaRPr lang="en-US" sz="1600" i="1" dirty="0">
              <a:solidFill>
                <a:schemeClr val="tx1">
                  <a:lumMod val="50000"/>
                  <a:lumOff val="50000"/>
                </a:schemeClr>
              </a:solidFill>
            </a:endParaRPr>
          </a:p>
          <a:p>
            <a:pPr>
              <a:lnSpc>
                <a:spcPct val="126000"/>
              </a:lnSpc>
              <a:spcBef>
                <a:spcPts val="0"/>
              </a:spcBef>
            </a:pPr>
            <a:endParaRPr lang="en-US" sz="1600" dirty="0"/>
          </a:p>
          <a:p>
            <a:pPr marL="0" indent="0">
              <a:lnSpc>
                <a:spcPct val="126000"/>
              </a:lnSpc>
              <a:spcBef>
                <a:spcPts val="0"/>
              </a:spcBef>
              <a:buNone/>
            </a:pPr>
            <a:endParaRPr lang="en-US" sz="1600" dirty="0"/>
          </a:p>
        </p:txBody>
      </p:sp>
      <p:pic>
        <p:nvPicPr>
          <p:cNvPr id="5" name="Picture 4">
            <a:extLst>
              <a:ext uri="{FF2B5EF4-FFF2-40B4-BE49-F238E27FC236}">
                <a16:creationId xmlns:a16="http://schemas.microsoft.com/office/drawing/2014/main" id="{E9BE8698-146E-4E99-9C71-C4AD14717D81}"/>
              </a:ext>
            </a:extLst>
          </p:cNvPr>
          <p:cNvPicPr>
            <a:picLocks noChangeAspect="1"/>
          </p:cNvPicPr>
          <p:nvPr/>
        </p:nvPicPr>
        <p:blipFill>
          <a:blip r:embed="rId2"/>
          <a:stretch>
            <a:fillRect/>
          </a:stretch>
        </p:blipFill>
        <p:spPr>
          <a:xfrm>
            <a:off x="1800538" y="3649919"/>
            <a:ext cx="4724643" cy="857294"/>
          </a:xfrm>
          <a:prstGeom prst="rect">
            <a:avLst/>
          </a:prstGeom>
        </p:spPr>
      </p:pic>
      <p:sp>
        <p:nvSpPr>
          <p:cNvPr id="8" name="Rectangle 7">
            <a:extLst>
              <a:ext uri="{FF2B5EF4-FFF2-40B4-BE49-F238E27FC236}">
                <a16:creationId xmlns:a16="http://schemas.microsoft.com/office/drawing/2014/main" id="{994FC466-78AE-42BC-BACE-2717741D420E}"/>
              </a:ext>
            </a:extLst>
          </p:cNvPr>
          <p:cNvSpPr/>
          <p:nvPr/>
        </p:nvSpPr>
        <p:spPr>
          <a:xfrm>
            <a:off x="8336478" y="0"/>
            <a:ext cx="807522" cy="6858000"/>
          </a:xfrm>
          <a:prstGeom prst="rect">
            <a:avLst/>
          </a:prstGeom>
          <a:solidFill>
            <a:srgbClr val="00B0F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5514A756-1EF2-4CF3-BD0B-71CB75E3760B}"/>
              </a:ext>
            </a:extLst>
          </p:cNvPr>
          <p:cNvPicPr>
            <a:picLocks noChangeAspect="1"/>
          </p:cNvPicPr>
          <p:nvPr/>
        </p:nvPicPr>
        <p:blipFill rotWithShape="1">
          <a:blip r:embed="rId3">
            <a:clrChange>
              <a:clrFrom>
                <a:srgbClr val="FFFFFF"/>
              </a:clrFrom>
              <a:clrTo>
                <a:srgbClr val="FFFFFF">
                  <a:alpha val="0"/>
                </a:srgbClr>
              </a:clrTo>
            </a:clrChange>
          </a:blip>
          <a:srcRect l="4206" t="3580" r="3007" b="9814"/>
          <a:stretch/>
        </p:blipFill>
        <p:spPr>
          <a:xfrm>
            <a:off x="0" y="0"/>
            <a:ext cx="596621" cy="599704"/>
          </a:xfrm>
          <a:prstGeom prst="rect">
            <a:avLst/>
          </a:prstGeom>
        </p:spPr>
      </p:pic>
      <p:pic>
        <p:nvPicPr>
          <p:cNvPr id="10" name="Picture 9">
            <a:extLst>
              <a:ext uri="{FF2B5EF4-FFF2-40B4-BE49-F238E27FC236}">
                <a16:creationId xmlns:a16="http://schemas.microsoft.com/office/drawing/2014/main" id="{FAD1F124-77D5-4A50-BF48-22F55910EAAD}"/>
              </a:ext>
            </a:extLst>
          </p:cNvPr>
          <p:cNvPicPr>
            <a:picLocks noChangeAspect="1"/>
          </p:cNvPicPr>
          <p:nvPr/>
        </p:nvPicPr>
        <p:blipFill>
          <a:blip r:embed="rId4"/>
          <a:stretch>
            <a:fillRect/>
          </a:stretch>
        </p:blipFill>
        <p:spPr>
          <a:xfrm>
            <a:off x="7321902" y="599704"/>
            <a:ext cx="1698120" cy="955964"/>
          </a:xfrm>
          <a:prstGeom prst="round2DiagRect">
            <a:avLst>
              <a:gd name="adj1" fmla="val 16667"/>
              <a:gd name="adj2" fmla="val 0"/>
            </a:avLst>
          </a:prstGeom>
          <a:ln w="12700" cap="sq">
            <a:solidFill>
              <a:schemeClr val="accent5">
                <a:lumMod val="20000"/>
                <a:lumOff val="80000"/>
              </a:schemeClr>
            </a:solidFill>
            <a:miter lim="800000"/>
          </a:ln>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4215734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A57C-21D3-4D3C-8629-637D7A7CE7A0}"/>
              </a:ext>
            </a:extLst>
          </p:cNvPr>
          <p:cNvSpPr>
            <a:spLocks noGrp="1"/>
          </p:cNvSpPr>
          <p:nvPr>
            <p:ph type="title"/>
          </p:nvPr>
        </p:nvSpPr>
        <p:spPr>
          <a:xfrm>
            <a:off x="415638" y="0"/>
            <a:ext cx="8781061" cy="345158"/>
          </a:xfrm>
        </p:spPr>
        <p:txBody>
          <a:bodyPr>
            <a:normAutofit fontScale="90000"/>
          </a:bodyPr>
          <a:lstStyle/>
          <a:p>
            <a:r>
              <a:rPr lang="en-US" dirty="0"/>
              <a:t> </a:t>
            </a:r>
            <a:r>
              <a:rPr lang="en-US" sz="2700" dirty="0">
                <a:solidFill>
                  <a:srgbClr val="008EC0"/>
                </a:solidFill>
              </a:rPr>
              <a:t>Streamlit web app – Contd..</a:t>
            </a:r>
          </a:p>
        </p:txBody>
      </p:sp>
      <p:sp>
        <p:nvSpPr>
          <p:cNvPr id="3" name="Content Placeholder 2">
            <a:extLst>
              <a:ext uri="{FF2B5EF4-FFF2-40B4-BE49-F238E27FC236}">
                <a16:creationId xmlns:a16="http://schemas.microsoft.com/office/drawing/2014/main" id="{D5F72001-8504-4599-936A-059DF9C1072B}"/>
              </a:ext>
            </a:extLst>
          </p:cNvPr>
          <p:cNvSpPr>
            <a:spLocks noGrp="1"/>
          </p:cNvSpPr>
          <p:nvPr>
            <p:ph idx="1"/>
          </p:nvPr>
        </p:nvSpPr>
        <p:spPr>
          <a:xfrm>
            <a:off x="236765" y="525276"/>
            <a:ext cx="7298130" cy="941871"/>
          </a:xfrm>
        </p:spPr>
        <p:txBody>
          <a:bodyPr>
            <a:noAutofit/>
          </a:bodyPr>
          <a:lstStyle/>
          <a:p>
            <a:pPr marL="0" indent="0">
              <a:lnSpc>
                <a:spcPct val="125000"/>
              </a:lnSpc>
              <a:buNone/>
            </a:pPr>
            <a:r>
              <a:rPr lang="en-US" sz="1600" i="1" dirty="0">
                <a:solidFill>
                  <a:schemeClr val="tx1">
                    <a:lumMod val="50000"/>
                    <a:lumOff val="50000"/>
                  </a:schemeClr>
                </a:solidFill>
              </a:rPr>
              <a:t>Streamlit</a:t>
            </a:r>
            <a:r>
              <a:rPr lang="en-US" sz="1600" dirty="0"/>
              <a:t> API is used and a </a:t>
            </a:r>
            <a:r>
              <a:rPr lang="en-US" sz="1600" i="1" dirty="0">
                <a:solidFill>
                  <a:schemeClr val="tx1">
                    <a:lumMod val="50000"/>
                    <a:lumOff val="50000"/>
                  </a:schemeClr>
                </a:solidFill>
              </a:rPr>
              <a:t>title</a:t>
            </a:r>
            <a:r>
              <a:rPr lang="en-US" sz="1600" dirty="0"/>
              <a:t> “</a:t>
            </a:r>
            <a:r>
              <a:rPr lang="en-US" sz="1600" i="1" dirty="0">
                <a:solidFill>
                  <a:schemeClr val="tx1">
                    <a:lumMod val="50000"/>
                    <a:lumOff val="50000"/>
                  </a:schemeClr>
                </a:solidFill>
              </a:rPr>
              <a:t>Chicken Recipe App</a:t>
            </a:r>
            <a:r>
              <a:rPr lang="en-US" sz="1600" dirty="0"/>
              <a:t>” is set and a </a:t>
            </a:r>
            <a:r>
              <a:rPr lang="en-US" sz="1600" i="1" dirty="0">
                <a:solidFill>
                  <a:schemeClr val="tx1">
                    <a:lumMod val="50000"/>
                    <a:lumOff val="50000"/>
                  </a:schemeClr>
                </a:solidFill>
              </a:rPr>
              <a:t>text</a:t>
            </a:r>
            <a:r>
              <a:rPr lang="en-US" sz="1600" dirty="0"/>
              <a:t> input with a label “</a:t>
            </a:r>
            <a:r>
              <a:rPr lang="en-US" sz="1600" i="1" dirty="0">
                <a:solidFill>
                  <a:schemeClr val="tx1">
                    <a:lumMod val="50000"/>
                    <a:lumOff val="50000"/>
                  </a:schemeClr>
                </a:solidFill>
              </a:rPr>
              <a:t>Which chicken recipe would you like me to find for you?: </a:t>
            </a:r>
            <a:r>
              <a:rPr lang="en-US" sz="1600" dirty="0"/>
              <a:t>is set .  The API provides a submit button for user to confirm the input.  </a:t>
            </a:r>
          </a:p>
          <a:p>
            <a:pPr marL="0" indent="0">
              <a:lnSpc>
                <a:spcPct val="125000"/>
              </a:lnSpc>
              <a:buNone/>
            </a:pPr>
            <a:endParaRPr lang="en-US" sz="1600" dirty="0"/>
          </a:p>
          <a:p>
            <a:pPr marL="0" indent="0">
              <a:lnSpc>
                <a:spcPct val="125000"/>
              </a:lnSpc>
              <a:buNone/>
            </a:pPr>
            <a:endParaRPr lang="en-US" sz="1600" dirty="0"/>
          </a:p>
          <a:p>
            <a:pPr marL="0" indent="0">
              <a:lnSpc>
                <a:spcPct val="125000"/>
              </a:lnSpc>
              <a:buNone/>
            </a:pPr>
            <a:endParaRPr lang="en-US" sz="1600" dirty="0"/>
          </a:p>
          <a:p>
            <a:pPr marL="0" indent="0">
              <a:lnSpc>
                <a:spcPct val="125000"/>
              </a:lnSpc>
              <a:buNone/>
            </a:pPr>
            <a:endParaRPr lang="en-US" sz="1600" dirty="0"/>
          </a:p>
        </p:txBody>
      </p:sp>
      <p:pic>
        <p:nvPicPr>
          <p:cNvPr id="4" name="Picture 3">
            <a:extLst>
              <a:ext uri="{FF2B5EF4-FFF2-40B4-BE49-F238E27FC236}">
                <a16:creationId xmlns:a16="http://schemas.microsoft.com/office/drawing/2014/main" id="{2DFA7AF2-AA14-479E-8AF2-062FF3613AF6}"/>
              </a:ext>
            </a:extLst>
          </p:cNvPr>
          <p:cNvPicPr>
            <a:picLocks noChangeAspect="1"/>
          </p:cNvPicPr>
          <p:nvPr/>
        </p:nvPicPr>
        <p:blipFill rotWithShape="1">
          <a:blip r:embed="rId2">
            <a:duotone>
              <a:schemeClr val="accent2">
                <a:shade val="45000"/>
                <a:satMod val="135000"/>
              </a:schemeClr>
              <a:prstClr val="white"/>
            </a:duotone>
          </a:blip>
          <a:srcRect l="3499" r="2461" b="27229"/>
          <a:stretch/>
        </p:blipFill>
        <p:spPr>
          <a:xfrm>
            <a:off x="262314" y="1557206"/>
            <a:ext cx="7247031" cy="1271613"/>
          </a:xfrm>
          <a:prstGeom prst="rect">
            <a:avLst/>
          </a:prstGeom>
        </p:spPr>
      </p:pic>
      <p:pic>
        <p:nvPicPr>
          <p:cNvPr id="6" name="Picture 5">
            <a:extLst>
              <a:ext uri="{FF2B5EF4-FFF2-40B4-BE49-F238E27FC236}">
                <a16:creationId xmlns:a16="http://schemas.microsoft.com/office/drawing/2014/main" id="{4C7C59C7-5B7E-4175-906D-830E86D5AB28}"/>
              </a:ext>
            </a:extLst>
          </p:cNvPr>
          <p:cNvPicPr>
            <a:picLocks noChangeAspect="1"/>
          </p:cNvPicPr>
          <p:nvPr/>
        </p:nvPicPr>
        <p:blipFill rotWithShape="1">
          <a:blip r:embed="rId3">
            <a:duotone>
              <a:schemeClr val="accent2">
                <a:shade val="45000"/>
                <a:satMod val="135000"/>
              </a:schemeClr>
              <a:prstClr val="white"/>
            </a:duotone>
          </a:blip>
          <a:srcRect t="10098" r="19456" b="7693"/>
          <a:stretch/>
        </p:blipFill>
        <p:spPr>
          <a:xfrm>
            <a:off x="2268187" y="4235775"/>
            <a:ext cx="3984172" cy="2622225"/>
          </a:xfrm>
          <a:prstGeom prst="rect">
            <a:avLst/>
          </a:prstGeom>
        </p:spPr>
      </p:pic>
      <p:sp>
        <p:nvSpPr>
          <p:cNvPr id="7" name="Rectangle 6">
            <a:extLst>
              <a:ext uri="{FF2B5EF4-FFF2-40B4-BE49-F238E27FC236}">
                <a16:creationId xmlns:a16="http://schemas.microsoft.com/office/drawing/2014/main" id="{26A2A8D4-332E-42D2-BEAB-50622D71B957}"/>
              </a:ext>
            </a:extLst>
          </p:cNvPr>
          <p:cNvSpPr/>
          <p:nvPr/>
        </p:nvSpPr>
        <p:spPr>
          <a:xfrm>
            <a:off x="8336478" y="0"/>
            <a:ext cx="807522" cy="6858000"/>
          </a:xfrm>
          <a:prstGeom prst="rect">
            <a:avLst/>
          </a:prstGeom>
          <a:solidFill>
            <a:srgbClr val="00B0F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7BDEFD38-8839-4D57-AB75-2723684C7221}"/>
              </a:ext>
            </a:extLst>
          </p:cNvPr>
          <p:cNvPicPr>
            <a:picLocks noChangeAspect="1"/>
          </p:cNvPicPr>
          <p:nvPr/>
        </p:nvPicPr>
        <p:blipFill rotWithShape="1">
          <a:blip r:embed="rId4">
            <a:clrChange>
              <a:clrFrom>
                <a:srgbClr val="FFFFFF"/>
              </a:clrFrom>
              <a:clrTo>
                <a:srgbClr val="FFFFFF">
                  <a:alpha val="0"/>
                </a:srgbClr>
              </a:clrTo>
            </a:clrChange>
          </a:blip>
          <a:srcRect l="4206" t="3580" r="3007" b="9814"/>
          <a:stretch/>
        </p:blipFill>
        <p:spPr>
          <a:xfrm>
            <a:off x="0" y="0"/>
            <a:ext cx="596621" cy="599704"/>
          </a:xfrm>
          <a:prstGeom prst="rect">
            <a:avLst/>
          </a:prstGeom>
        </p:spPr>
      </p:pic>
      <p:pic>
        <p:nvPicPr>
          <p:cNvPr id="9" name="Picture 8">
            <a:extLst>
              <a:ext uri="{FF2B5EF4-FFF2-40B4-BE49-F238E27FC236}">
                <a16:creationId xmlns:a16="http://schemas.microsoft.com/office/drawing/2014/main" id="{7D79EB0F-E5D4-4FB5-ABCE-EEC24BD7FAC1}"/>
              </a:ext>
            </a:extLst>
          </p:cNvPr>
          <p:cNvPicPr>
            <a:picLocks noChangeAspect="1"/>
          </p:cNvPicPr>
          <p:nvPr/>
        </p:nvPicPr>
        <p:blipFill>
          <a:blip r:embed="rId5"/>
          <a:stretch>
            <a:fillRect/>
          </a:stretch>
        </p:blipFill>
        <p:spPr>
          <a:xfrm>
            <a:off x="7214259" y="412877"/>
            <a:ext cx="1873703" cy="1054270"/>
          </a:xfrm>
          <a:prstGeom prst="rect">
            <a:avLst/>
          </a:prstGeom>
          <a:ln>
            <a:noFill/>
          </a:ln>
          <a:effectLst>
            <a:outerShdw blurRad="50800" dist="38100" dir="10800000" algn="r" rotWithShape="0">
              <a:prstClr val="black">
                <a:alpha val="40000"/>
              </a:prstClr>
            </a:outerShdw>
          </a:effectLst>
        </p:spPr>
      </p:pic>
      <p:sp>
        <p:nvSpPr>
          <p:cNvPr id="10" name="Content Placeholder 2">
            <a:extLst>
              <a:ext uri="{FF2B5EF4-FFF2-40B4-BE49-F238E27FC236}">
                <a16:creationId xmlns:a16="http://schemas.microsoft.com/office/drawing/2014/main" id="{7EA97AB5-28EA-4A9A-94E0-070CCA411A22}"/>
              </a:ext>
            </a:extLst>
          </p:cNvPr>
          <p:cNvSpPr txBox="1">
            <a:spLocks/>
          </p:cNvSpPr>
          <p:nvPr/>
        </p:nvSpPr>
        <p:spPr>
          <a:xfrm>
            <a:off x="102496" y="2755788"/>
            <a:ext cx="8048614" cy="21427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Font typeface="Arial" panose="020B0604020202020204" pitchFamily="34" charset="0"/>
              <a:buNone/>
            </a:pPr>
            <a:r>
              <a:rPr lang="en-US" sz="1600" dirty="0"/>
              <a:t>A python script that uses the inference method as detailed in slide 9 - Step 6: Use the Fine-Tuned Model for Inference is invoked  when the user fills the text box with prompt message (in this case requesting a particular chicken recipe) and clicks “Submit” button.</a:t>
            </a:r>
          </a:p>
          <a:p>
            <a:pPr marL="0" indent="0">
              <a:lnSpc>
                <a:spcPct val="125000"/>
              </a:lnSpc>
              <a:buFont typeface="Arial" panose="020B0604020202020204" pitchFamily="34" charset="0"/>
              <a:buNone/>
            </a:pPr>
            <a:r>
              <a:rPr lang="en-US" sz="1600" dirty="0"/>
              <a:t>The response from inference is displayed below the submit button</a:t>
            </a:r>
          </a:p>
          <a:p>
            <a:pPr marL="0" indent="0">
              <a:lnSpc>
                <a:spcPct val="125000"/>
              </a:lnSpc>
              <a:buFont typeface="Arial" panose="020B0604020202020204" pitchFamily="34" charset="0"/>
              <a:buNone/>
            </a:pPr>
            <a:endParaRPr lang="en-US" sz="1600" dirty="0"/>
          </a:p>
          <a:p>
            <a:pPr marL="0" indent="0">
              <a:lnSpc>
                <a:spcPct val="125000"/>
              </a:lnSpc>
              <a:buFont typeface="Arial" panose="020B0604020202020204" pitchFamily="34" charset="0"/>
              <a:buNone/>
            </a:pPr>
            <a:endParaRPr lang="en-US" sz="1600" dirty="0"/>
          </a:p>
        </p:txBody>
      </p:sp>
    </p:spTree>
    <p:extLst>
      <p:ext uri="{BB962C8B-B14F-4D97-AF65-F5344CB8AC3E}">
        <p14:creationId xmlns:p14="http://schemas.microsoft.com/office/powerpoint/2010/main" val="2143915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0"/>
                <a:lumOff val="100000"/>
              </a:schemeClr>
            </a:gs>
            <a:gs pos="39000">
              <a:schemeClr val="accent5">
                <a:lumMod val="0"/>
                <a:lumOff val="100000"/>
              </a:schemeClr>
            </a:gs>
            <a:gs pos="100000">
              <a:schemeClr val="accent5">
                <a:lumMod val="10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B87999-5FFD-4DA0-8834-7D10C715AC0C}"/>
              </a:ext>
            </a:extLst>
          </p:cNvPr>
          <p:cNvSpPr/>
          <p:nvPr/>
        </p:nvSpPr>
        <p:spPr>
          <a:xfrm>
            <a:off x="8336478" y="0"/>
            <a:ext cx="807522" cy="6858000"/>
          </a:xfrm>
          <a:prstGeom prst="rect">
            <a:avLst/>
          </a:prstGeom>
          <a:solidFill>
            <a:srgbClr val="00B0F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20B2C97-F273-4B7D-A985-E9E2DB3AE0C9}"/>
              </a:ext>
            </a:extLst>
          </p:cNvPr>
          <p:cNvPicPr>
            <a:picLocks noChangeAspect="1"/>
          </p:cNvPicPr>
          <p:nvPr/>
        </p:nvPicPr>
        <p:blipFill rotWithShape="1">
          <a:blip r:embed="rId2">
            <a:clrChange>
              <a:clrFrom>
                <a:srgbClr val="FFFFFF"/>
              </a:clrFrom>
              <a:clrTo>
                <a:srgbClr val="FFFFFF">
                  <a:alpha val="0"/>
                </a:srgbClr>
              </a:clrTo>
            </a:clrChange>
          </a:blip>
          <a:srcRect l="4206" t="3580" r="3007" b="9814"/>
          <a:stretch/>
        </p:blipFill>
        <p:spPr>
          <a:xfrm>
            <a:off x="0" y="0"/>
            <a:ext cx="596621" cy="599704"/>
          </a:xfrm>
          <a:prstGeom prst="rect">
            <a:avLst/>
          </a:prstGeom>
        </p:spPr>
      </p:pic>
      <p:pic>
        <p:nvPicPr>
          <p:cNvPr id="6" name="Picture 5">
            <a:extLst>
              <a:ext uri="{FF2B5EF4-FFF2-40B4-BE49-F238E27FC236}">
                <a16:creationId xmlns:a16="http://schemas.microsoft.com/office/drawing/2014/main" id="{E1FAF6A3-A8EA-4AD0-B9F2-F8DB310450EF}"/>
              </a:ext>
            </a:extLst>
          </p:cNvPr>
          <p:cNvPicPr>
            <a:picLocks noChangeAspect="1"/>
          </p:cNvPicPr>
          <p:nvPr/>
        </p:nvPicPr>
        <p:blipFill rotWithShape="1">
          <a:blip r:embed="rId3"/>
          <a:srcRect b="11673"/>
          <a:stretch/>
        </p:blipFill>
        <p:spPr>
          <a:xfrm>
            <a:off x="1657350" y="1790700"/>
            <a:ext cx="5829300" cy="2894116"/>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2191585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A57C-21D3-4D3C-8629-637D7A7CE7A0}"/>
              </a:ext>
            </a:extLst>
          </p:cNvPr>
          <p:cNvSpPr>
            <a:spLocks noGrp="1"/>
          </p:cNvSpPr>
          <p:nvPr>
            <p:ph type="title"/>
          </p:nvPr>
        </p:nvSpPr>
        <p:spPr>
          <a:xfrm>
            <a:off x="492826" y="0"/>
            <a:ext cx="8781061" cy="345158"/>
          </a:xfrm>
        </p:spPr>
        <p:txBody>
          <a:bodyPr>
            <a:normAutofit fontScale="90000"/>
          </a:bodyPr>
          <a:lstStyle/>
          <a:p>
            <a:r>
              <a:rPr lang="en-US" dirty="0"/>
              <a:t> </a:t>
            </a:r>
            <a:r>
              <a:rPr lang="en-US" sz="2700" dirty="0">
                <a:solidFill>
                  <a:srgbClr val="008EC0"/>
                </a:solidFill>
              </a:rPr>
              <a:t>Introduction: The Power of Fine-tuning</a:t>
            </a:r>
          </a:p>
        </p:txBody>
      </p:sp>
      <p:sp>
        <p:nvSpPr>
          <p:cNvPr id="3" name="Content Placeholder 2">
            <a:extLst>
              <a:ext uri="{FF2B5EF4-FFF2-40B4-BE49-F238E27FC236}">
                <a16:creationId xmlns:a16="http://schemas.microsoft.com/office/drawing/2014/main" id="{D5F72001-8504-4599-936A-059DF9C1072B}"/>
              </a:ext>
            </a:extLst>
          </p:cNvPr>
          <p:cNvSpPr>
            <a:spLocks noGrp="1"/>
          </p:cNvSpPr>
          <p:nvPr>
            <p:ph idx="1"/>
          </p:nvPr>
        </p:nvSpPr>
        <p:spPr>
          <a:xfrm>
            <a:off x="100198" y="940913"/>
            <a:ext cx="7838456" cy="5804271"/>
          </a:xfrm>
        </p:spPr>
        <p:txBody>
          <a:bodyPr>
            <a:noAutofit/>
          </a:bodyPr>
          <a:lstStyle/>
          <a:p>
            <a:pPr>
              <a:lnSpc>
                <a:spcPct val="125000"/>
              </a:lnSpc>
              <a:buFont typeface="Arial" panose="020B0604020202020204" pitchFamily="34" charset="0"/>
              <a:buChar char="•"/>
            </a:pPr>
            <a:r>
              <a:rPr lang="en-US" sz="1600" dirty="0"/>
              <a:t>Pre-trained AI models, developed on vast datasets, serve as a strong foundation for domain-specific fine-tuning. By customizing these models for specialized fields, businesses and researchers can enhance AI performance, ensuring it aligns with their unique requirements.</a:t>
            </a:r>
          </a:p>
          <a:p>
            <a:pPr>
              <a:buFont typeface="Arial" panose="020B0604020202020204" pitchFamily="34" charset="0"/>
              <a:buChar char="•"/>
            </a:pPr>
            <a:r>
              <a:rPr lang="en-US" sz="1600" dirty="0"/>
              <a:t>Leverage pre-trained models for specific domains </a:t>
            </a:r>
          </a:p>
          <a:p>
            <a:pPr lvl="1"/>
            <a:r>
              <a:rPr lang="en-US" sz="1600" dirty="0"/>
              <a:t>Customizing pre-trained AI with specific data enhances its expertise for industries requiring precise responses.</a:t>
            </a:r>
          </a:p>
          <a:p>
            <a:pPr>
              <a:buFont typeface="Arial" panose="020B0604020202020204" pitchFamily="34" charset="0"/>
              <a:buChar char="•"/>
            </a:pPr>
            <a:r>
              <a:rPr lang="en-US" sz="1600" dirty="0"/>
              <a:t>Improve accuracy and relevance of AI responses.</a:t>
            </a:r>
          </a:p>
          <a:p>
            <a:pPr lvl="1"/>
            <a:r>
              <a:rPr lang="en-US" sz="1600" dirty="0"/>
              <a:t>Fine-tuning creates specialized AI, improving accuracy over generic models through domain knowledge</a:t>
            </a:r>
          </a:p>
          <a:p>
            <a:pPr>
              <a:buFont typeface="Arial" panose="020B0604020202020204" pitchFamily="34" charset="0"/>
              <a:buChar char="•"/>
            </a:pPr>
            <a:r>
              <a:rPr lang="en-US" sz="1600" dirty="0"/>
              <a:t>Enable AI to understand and respond to unique data.</a:t>
            </a:r>
          </a:p>
          <a:p>
            <a:pPr>
              <a:buFont typeface="Arial" panose="020B0604020202020204" pitchFamily="34" charset="0"/>
              <a:buChar char="•"/>
            </a:pPr>
            <a:r>
              <a:rPr lang="en-US" sz="1600" dirty="0"/>
              <a:t>Fine-tuning adds proprietary knowledge to AI, enabling it to understand industry-specific data.</a:t>
            </a:r>
          </a:p>
          <a:p>
            <a:pPr>
              <a:buFont typeface="Arial" panose="020B0604020202020204" pitchFamily="34" charset="0"/>
              <a:buChar char="•"/>
            </a:pPr>
            <a:endParaRPr lang="en-US" sz="1100" dirty="0"/>
          </a:p>
          <a:p>
            <a:pPr marL="0" indent="0">
              <a:buNone/>
            </a:pPr>
            <a:r>
              <a:rPr lang="en-US" sz="1600" dirty="0"/>
              <a:t>Example: Turning a general model into a chicken recipe specialist.</a:t>
            </a:r>
          </a:p>
          <a:p>
            <a:endParaRPr lang="en-US" sz="1600" dirty="0"/>
          </a:p>
        </p:txBody>
      </p:sp>
      <p:sp>
        <p:nvSpPr>
          <p:cNvPr id="4" name="Rectangle 3">
            <a:extLst>
              <a:ext uri="{FF2B5EF4-FFF2-40B4-BE49-F238E27FC236}">
                <a16:creationId xmlns:a16="http://schemas.microsoft.com/office/drawing/2014/main" id="{8B4CBE1F-6444-4331-8ABB-509BB6B34072}"/>
              </a:ext>
            </a:extLst>
          </p:cNvPr>
          <p:cNvSpPr/>
          <p:nvPr/>
        </p:nvSpPr>
        <p:spPr>
          <a:xfrm>
            <a:off x="8336478" y="0"/>
            <a:ext cx="807522" cy="6858000"/>
          </a:xfrm>
          <a:prstGeom prst="rect">
            <a:avLst/>
          </a:prstGeom>
          <a:solidFill>
            <a:srgbClr val="00B0F0"/>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88A93F0-99FD-40F7-8612-12D902211C19}"/>
              </a:ext>
            </a:extLst>
          </p:cNvPr>
          <p:cNvPicPr>
            <a:picLocks noChangeAspect="1"/>
          </p:cNvPicPr>
          <p:nvPr/>
        </p:nvPicPr>
        <p:blipFill rotWithShape="1">
          <a:blip r:embed="rId2">
            <a:clrChange>
              <a:clrFrom>
                <a:srgbClr val="FFFFFF"/>
              </a:clrFrom>
              <a:clrTo>
                <a:srgbClr val="FFFFFF">
                  <a:alpha val="0"/>
                </a:srgbClr>
              </a:clrTo>
            </a:clrChange>
            <a:duotone>
              <a:prstClr val="black"/>
              <a:schemeClr val="accent5">
                <a:tint val="45000"/>
                <a:satMod val="400000"/>
              </a:schemeClr>
            </a:duotone>
          </a:blip>
          <a:srcRect l="4206" t="3580" r="3007" b="9814"/>
          <a:stretch/>
        </p:blipFill>
        <p:spPr>
          <a:xfrm>
            <a:off x="0" y="0"/>
            <a:ext cx="596621" cy="599704"/>
          </a:xfrm>
          <a:prstGeom prst="rect">
            <a:avLst/>
          </a:prstGeom>
        </p:spPr>
      </p:pic>
      <p:pic>
        <p:nvPicPr>
          <p:cNvPr id="6" name="Picture 5">
            <a:extLst>
              <a:ext uri="{FF2B5EF4-FFF2-40B4-BE49-F238E27FC236}">
                <a16:creationId xmlns:a16="http://schemas.microsoft.com/office/drawing/2014/main" id="{47D797FC-7DA1-4638-95A3-88E71295718C}"/>
              </a:ext>
            </a:extLst>
          </p:cNvPr>
          <p:cNvPicPr>
            <a:picLocks noChangeAspect="1"/>
          </p:cNvPicPr>
          <p:nvPr/>
        </p:nvPicPr>
        <p:blipFill>
          <a:blip r:embed="rId3"/>
          <a:stretch>
            <a:fillRect/>
          </a:stretch>
        </p:blipFill>
        <p:spPr>
          <a:xfrm>
            <a:off x="5572496" y="4758253"/>
            <a:ext cx="695696" cy="695696"/>
          </a:xfrm>
          <a:prstGeom prst="rect">
            <a:avLst/>
          </a:prstGeom>
        </p:spPr>
      </p:pic>
      <p:pic>
        <p:nvPicPr>
          <p:cNvPr id="7" name="Picture 6">
            <a:extLst>
              <a:ext uri="{FF2B5EF4-FFF2-40B4-BE49-F238E27FC236}">
                <a16:creationId xmlns:a16="http://schemas.microsoft.com/office/drawing/2014/main" id="{DF1C182E-0018-4979-B0B2-17E0AB6CF59A}"/>
              </a:ext>
            </a:extLst>
          </p:cNvPr>
          <p:cNvPicPr>
            <a:picLocks noChangeAspect="1"/>
          </p:cNvPicPr>
          <p:nvPr/>
        </p:nvPicPr>
        <p:blipFill rotWithShape="1">
          <a:blip r:embed="rId4">
            <a:clrChange>
              <a:clrFrom>
                <a:srgbClr val="FFFFFF"/>
              </a:clrFrom>
              <a:clrTo>
                <a:srgbClr val="FFFFFF">
                  <a:alpha val="0"/>
                </a:srgbClr>
              </a:clrTo>
            </a:clrChange>
          </a:blip>
          <a:srcRect l="31494" t="5036" r="28073" b="9307"/>
          <a:stretch/>
        </p:blipFill>
        <p:spPr>
          <a:xfrm>
            <a:off x="7728585" y="860962"/>
            <a:ext cx="1215786" cy="1448790"/>
          </a:xfrm>
          <a:prstGeom prst="rect">
            <a:avLst/>
          </a:prstGeom>
          <a:ln>
            <a:noFill/>
          </a:ln>
          <a:effectLst>
            <a:outerShdw blurRad="50800" dist="38100" dir="8100000" algn="tr" rotWithShape="0">
              <a:prstClr val="black">
                <a:alpha val="40000"/>
              </a:prstClr>
            </a:outerShdw>
            <a:softEdge rad="112500"/>
          </a:effectLst>
        </p:spPr>
      </p:pic>
    </p:spTree>
    <p:extLst>
      <p:ext uri="{BB962C8B-B14F-4D97-AF65-F5344CB8AC3E}">
        <p14:creationId xmlns:p14="http://schemas.microsoft.com/office/powerpoint/2010/main" val="418360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A57C-21D3-4D3C-8629-637D7A7CE7A0}"/>
              </a:ext>
            </a:extLst>
          </p:cNvPr>
          <p:cNvSpPr>
            <a:spLocks noGrp="1"/>
          </p:cNvSpPr>
          <p:nvPr>
            <p:ph type="title"/>
          </p:nvPr>
        </p:nvSpPr>
        <p:spPr>
          <a:xfrm>
            <a:off x="415645" y="0"/>
            <a:ext cx="8781061" cy="345158"/>
          </a:xfrm>
        </p:spPr>
        <p:txBody>
          <a:bodyPr>
            <a:normAutofit fontScale="90000"/>
          </a:bodyPr>
          <a:lstStyle/>
          <a:p>
            <a:r>
              <a:rPr lang="en-US" dirty="0"/>
              <a:t> </a:t>
            </a:r>
            <a:r>
              <a:rPr lang="en-US" sz="2700" dirty="0">
                <a:solidFill>
                  <a:srgbClr val="008EC0"/>
                </a:solidFill>
              </a:rPr>
              <a:t>Project: Fine tune a Model</a:t>
            </a:r>
          </a:p>
        </p:txBody>
      </p:sp>
      <p:sp>
        <p:nvSpPr>
          <p:cNvPr id="3" name="Content Placeholder 2">
            <a:extLst>
              <a:ext uri="{FF2B5EF4-FFF2-40B4-BE49-F238E27FC236}">
                <a16:creationId xmlns:a16="http://schemas.microsoft.com/office/drawing/2014/main" id="{D5F72001-8504-4599-936A-059DF9C1072B}"/>
              </a:ext>
            </a:extLst>
          </p:cNvPr>
          <p:cNvSpPr>
            <a:spLocks noGrp="1"/>
          </p:cNvSpPr>
          <p:nvPr>
            <p:ph idx="1"/>
          </p:nvPr>
        </p:nvSpPr>
        <p:spPr>
          <a:xfrm>
            <a:off x="65316" y="816222"/>
            <a:ext cx="6852062" cy="5804271"/>
          </a:xfrm>
        </p:spPr>
        <p:txBody>
          <a:bodyPr>
            <a:noAutofit/>
          </a:bodyPr>
          <a:lstStyle/>
          <a:p>
            <a:pPr marL="0" indent="0">
              <a:buNone/>
            </a:pPr>
            <a:r>
              <a:rPr lang="en-US" sz="1600" dirty="0"/>
              <a:t>Fine-tune GAI, build a model using Open AI.</a:t>
            </a:r>
          </a:p>
          <a:p>
            <a:pPr marL="0" indent="0">
              <a:buNone/>
            </a:pPr>
            <a:r>
              <a:rPr lang="en-US" sz="1600" b="1" dirty="0"/>
              <a:t>Overview of Fine-Tuning Steps</a:t>
            </a:r>
          </a:p>
          <a:p>
            <a:pPr marL="457200" lvl="1" indent="0">
              <a:lnSpc>
                <a:spcPct val="125000"/>
              </a:lnSpc>
              <a:buNone/>
            </a:pPr>
            <a:r>
              <a:rPr lang="en-US" sz="1600" dirty="0"/>
              <a:t>To customize AI for specific tasks, create a structured JSONL file, validate its format and token size, then upload it to OpenAI for fine-tuning. Monitor progress, use the fine-tuned model for inference with structured prompts, and build a Streamlit app for seamless interaction.</a:t>
            </a:r>
          </a:p>
          <a:p>
            <a:pPr marL="0" indent="0">
              <a:buNone/>
            </a:pPr>
            <a:endParaRPr lang="en-US" sz="1600" dirty="0"/>
          </a:p>
          <a:p>
            <a:r>
              <a:rPr lang="en-US" sz="1600" dirty="0"/>
              <a:t>Step 1: Create a JSONL File</a:t>
            </a:r>
          </a:p>
          <a:p>
            <a:r>
              <a:rPr lang="en-US" sz="1600" dirty="0"/>
              <a:t>Step 2: Validate JSONL File Formats</a:t>
            </a:r>
          </a:p>
          <a:p>
            <a:r>
              <a:rPr lang="en-US" sz="1600" dirty="0"/>
              <a:t>Step 3: Check Token Size in JSONL</a:t>
            </a:r>
          </a:p>
          <a:p>
            <a:r>
              <a:rPr lang="en-US" sz="1600" dirty="0"/>
              <a:t>Step 4: Load the JSONL File</a:t>
            </a:r>
          </a:p>
          <a:p>
            <a:r>
              <a:rPr lang="en-US" sz="1600" dirty="0"/>
              <a:t>Step 5: Kickstart the Fine-Tuning Job</a:t>
            </a:r>
          </a:p>
          <a:p>
            <a:r>
              <a:rPr lang="en-US" sz="1600" dirty="0"/>
              <a:t>Step 6: Use the Fine-Tuned Model for Inference</a:t>
            </a:r>
          </a:p>
          <a:p>
            <a:r>
              <a:rPr lang="en-US" sz="1600" dirty="0"/>
              <a:t>Step 7: Use Streamlit to infer the fine tuned model as an web app</a:t>
            </a:r>
          </a:p>
        </p:txBody>
      </p:sp>
      <p:sp>
        <p:nvSpPr>
          <p:cNvPr id="4" name="Rectangle 3">
            <a:extLst>
              <a:ext uri="{FF2B5EF4-FFF2-40B4-BE49-F238E27FC236}">
                <a16:creationId xmlns:a16="http://schemas.microsoft.com/office/drawing/2014/main" id="{EDCEB6D8-3434-42BA-80E5-35F0748AC51A}"/>
              </a:ext>
            </a:extLst>
          </p:cNvPr>
          <p:cNvSpPr/>
          <p:nvPr/>
        </p:nvSpPr>
        <p:spPr>
          <a:xfrm>
            <a:off x="8336478" y="0"/>
            <a:ext cx="807522" cy="6858000"/>
          </a:xfrm>
          <a:prstGeom prst="rect">
            <a:avLst/>
          </a:prstGeom>
          <a:solidFill>
            <a:srgbClr val="00B0F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6662740-8792-40AB-A282-42387DBEF345}"/>
              </a:ext>
            </a:extLst>
          </p:cNvPr>
          <p:cNvPicPr>
            <a:picLocks noChangeAspect="1"/>
          </p:cNvPicPr>
          <p:nvPr/>
        </p:nvPicPr>
        <p:blipFill rotWithShape="1">
          <a:blip r:embed="rId2">
            <a:clrChange>
              <a:clrFrom>
                <a:srgbClr val="FFFFFF"/>
              </a:clrFrom>
              <a:clrTo>
                <a:srgbClr val="FFFFFF">
                  <a:alpha val="0"/>
                </a:srgbClr>
              </a:clrTo>
            </a:clrChange>
          </a:blip>
          <a:srcRect l="4206" t="3580" r="3007" b="9814"/>
          <a:stretch/>
        </p:blipFill>
        <p:spPr>
          <a:xfrm>
            <a:off x="0" y="0"/>
            <a:ext cx="596621" cy="599704"/>
          </a:xfrm>
          <a:prstGeom prst="rect">
            <a:avLst/>
          </a:prstGeom>
        </p:spPr>
      </p:pic>
      <p:pic>
        <p:nvPicPr>
          <p:cNvPr id="6" name="Picture 5">
            <a:extLst>
              <a:ext uri="{FF2B5EF4-FFF2-40B4-BE49-F238E27FC236}">
                <a16:creationId xmlns:a16="http://schemas.microsoft.com/office/drawing/2014/main" id="{52FC002B-C51A-4A5D-A524-98ABC3824B85}"/>
              </a:ext>
            </a:extLst>
          </p:cNvPr>
          <p:cNvPicPr>
            <a:picLocks noChangeAspect="1"/>
          </p:cNvPicPr>
          <p:nvPr/>
        </p:nvPicPr>
        <p:blipFill>
          <a:blip r:embed="rId3"/>
          <a:stretch>
            <a:fillRect/>
          </a:stretch>
        </p:blipFill>
        <p:spPr>
          <a:xfrm>
            <a:off x="6917378" y="757436"/>
            <a:ext cx="2117769" cy="1588327"/>
          </a:xfrm>
          <a:prstGeom prst="rect">
            <a:avLst/>
          </a:prstGeom>
          <a:ln>
            <a:noFill/>
          </a:ln>
          <a:effectLst>
            <a:outerShdw blurRad="50800" dist="38100" dir="10800000" algn="r" rotWithShape="0">
              <a:prstClr val="black">
                <a:alpha val="40000"/>
              </a:prstClr>
            </a:outerShdw>
            <a:softEdge rad="112500"/>
          </a:effectLst>
        </p:spPr>
      </p:pic>
      <p:pic>
        <p:nvPicPr>
          <p:cNvPr id="7" name="Picture 6">
            <a:extLst>
              <a:ext uri="{FF2B5EF4-FFF2-40B4-BE49-F238E27FC236}">
                <a16:creationId xmlns:a16="http://schemas.microsoft.com/office/drawing/2014/main" id="{B0877DA7-220B-4E21-9CE3-75090E3D6FC6}"/>
              </a:ext>
            </a:extLst>
          </p:cNvPr>
          <p:cNvPicPr>
            <a:picLocks noChangeAspect="1"/>
          </p:cNvPicPr>
          <p:nvPr/>
        </p:nvPicPr>
        <p:blipFill rotWithShape="1">
          <a:blip r:embed="rId4">
            <a:clrChange>
              <a:clrFrom>
                <a:srgbClr val="FFFFFF"/>
              </a:clrFrom>
              <a:clrTo>
                <a:srgbClr val="FFFFFF">
                  <a:alpha val="0"/>
                </a:srgbClr>
              </a:clrTo>
            </a:clrChange>
          </a:blip>
          <a:srcRect l="4691" t="4651" b="7429"/>
          <a:stretch/>
        </p:blipFill>
        <p:spPr>
          <a:xfrm>
            <a:off x="5041075" y="4346369"/>
            <a:ext cx="2292309" cy="1425038"/>
          </a:xfrm>
          <a:prstGeom prst="rect">
            <a:avLst/>
          </a:prstGeom>
        </p:spPr>
      </p:pic>
    </p:spTree>
    <p:extLst>
      <p:ext uri="{BB962C8B-B14F-4D97-AF65-F5344CB8AC3E}">
        <p14:creationId xmlns:p14="http://schemas.microsoft.com/office/powerpoint/2010/main" val="2144103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A57C-21D3-4D3C-8629-637D7A7CE7A0}"/>
              </a:ext>
            </a:extLst>
          </p:cNvPr>
          <p:cNvSpPr>
            <a:spLocks noGrp="1"/>
          </p:cNvSpPr>
          <p:nvPr>
            <p:ph type="title"/>
          </p:nvPr>
        </p:nvSpPr>
        <p:spPr>
          <a:xfrm>
            <a:off x="475013" y="0"/>
            <a:ext cx="8781061" cy="345158"/>
          </a:xfrm>
        </p:spPr>
        <p:txBody>
          <a:bodyPr>
            <a:normAutofit fontScale="90000"/>
          </a:bodyPr>
          <a:lstStyle/>
          <a:p>
            <a:r>
              <a:rPr lang="en-US" dirty="0"/>
              <a:t> </a:t>
            </a:r>
            <a:r>
              <a:rPr lang="en-US" sz="2700" dirty="0">
                <a:solidFill>
                  <a:srgbClr val="008EC0"/>
                </a:solidFill>
              </a:rPr>
              <a:t>Step 1: Create a JSONL File</a:t>
            </a:r>
          </a:p>
        </p:txBody>
      </p:sp>
      <p:sp>
        <p:nvSpPr>
          <p:cNvPr id="3" name="Content Placeholder 2">
            <a:extLst>
              <a:ext uri="{FF2B5EF4-FFF2-40B4-BE49-F238E27FC236}">
                <a16:creationId xmlns:a16="http://schemas.microsoft.com/office/drawing/2014/main" id="{D5F72001-8504-4599-936A-059DF9C1072B}"/>
              </a:ext>
            </a:extLst>
          </p:cNvPr>
          <p:cNvSpPr>
            <a:spLocks noGrp="1"/>
          </p:cNvSpPr>
          <p:nvPr>
            <p:ph idx="1"/>
          </p:nvPr>
        </p:nvSpPr>
        <p:spPr>
          <a:xfrm>
            <a:off x="236765" y="525276"/>
            <a:ext cx="7666264" cy="5804271"/>
          </a:xfrm>
        </p:spPr>
        <p:txBody>
          <a:bodyPr>
            <a:noAutofit/>
          </a:bodyPr>
          <a:lstStyle/>
          <a:p>
            <a:pPr marL="0" indent="0">
              <a:lnSpc>
                <a:spcPct val="125000"/>
              </a:lnSpc>
              <a:spcBef>
                <a:spcPts val="0"/>
              </a:spcBef>
              <a:buNone/>
            </a:pPr>
            <a:r>
              <a:rPr lang="en-US" sz="1600" b="0" i="0" dirty="0">
                <a:solidFill>
                  <a:srgbClr val="000000"/>
                </a:solidFill>
                <a:effectLst/>
              </a:rPr>
              <a:t>Create a JSONL with the  structure as recommended for OpenAI fine tuning.  The JSONL file should contain a structured conversation-style dataset for fine-tuning an OpenAI model. Each line in the file is a JSON object with a "messages" key, which stores a list of role-based messages (system, user, assistant).</a:t>
            </a:r>
          </a:p>
          <a:p>
            <a:r>
              <a:rPr lang="en-US" sz="1600" b="0" i="0" dirty="0">
                <a:solidFill>
                  <a:srgbClr val="000000"/>
                </a:solidFill>
                <a:effectLst/>
              </a:rPr>
              <a:t>System Role: Defines the assistant's behavior (e.g., "You provide chicken recipes from a given list.").</a:t>
            </a:r>
          </a:p>
          <a:p>
            <a:r>
              <a:rPr lang="en-US" sz="1600" b="0" i="0" dirty="0">
                <a:solidFill>
                  <a:srgbClr val="000000"/>
                </a:solidFill>
                <a:effectLst/>
              </a:rPr>
              <a:t>User Role: Represents a user query (e.g., "Give me a recipe for chicken Meatloaf")</a:t>
            </a:r>
          </a:p>
          <a:p>
            <a:r>
              <a:rPr lang="en-US" sz="1600" b="0" i="0" dirty="0">
                <a:solidFill>
                  <a:srgbClr val="000000"/>
                </a:solidFill>
                <a:effectLst/>
              </a:rPr>
              <a:t>Assistant Role: The AI's response, providing</a:t>
            </a:r>
            <a:br>
              <a:rPr lang="en-US" sz="1600" dirty="0"/>
            </a:br>
            <a:r>
              <a:rPr lang="en-US" sz="1600" b="0" i="0" dirty="0">
                <a:solidFill>
                  <a:srgbClr val="000000"/>
                </a:solidFill>
                <a:effectLst/>
              </a:rPr>
              <a:t>the recipe (e.g., "Recipe Name: Chicken Meatloaf; Ingredients: ..., Cooking Instructions: ...").</a:t>
            </a:r>
          </a:p>
          <a:p>
            <a:r>
              <a:rPr lang="en-US" sz="1600" dirty="0">
                <a:solidFill>
                  <a:srgbClr val="000000"/>
                </a:solidFill>
              </a:rPr>
              <a:t>The JSONL file was manually created with custom chicken recipe names to simulate new data.</a:t>
            </a:r>
          </a:p>
          <a:p>
            <a:r>
              <a:rPr lang="en-US" sz="1600" dirty="0">
                <a:solidFill>
                  <a:srgbClr val="000000"/>
                </a:solidFill>
              </a:rPr>
              <a:t>Sample JSONL line </a:t>
            </a:r>
          </a:p>
          <a:p>
            <a:pPr marL="0" indent="0">
              <a:buNone/>
            </a:pPr>
            <a:endParaRPr lang="en-US" sz="1100" dirty="0">
              <a:solidFill>
                <a:srgbClr val="000000"/>
              </a:solidFill>
              <a:latin typeface="Helvetica Neue"/>
            </a:endParaRPr>
          </a:p>
        </p:txBody>
      </p:sp>
      <p:sp>
        <p:nvSpPr>
          <p:cNvPr id="5" name="Rectangle 4">
            <a:extLst>
              <a:ext uri="{FF2B5EF4-FFF2-40B4-BE49-F238E27FC236}">
                <a16:creationId xmlns:a16="http://schemas.microsoft.com/office/drawing/2014/main" id="{B4A232F2-8B8E-4905-B82C-BCB1A79129A4}"/>
              </a:ext>
            </a:extLst>
          </p:cNvPr>
          <p:cNvSpPr/>
          <p:nvPr/>
        </p:nvSpPr>
        <p:spPr>
          <a:xfrm>
            <a:off x="8336478" y="0"/>
            <a:ext cx="807522" cy="6858000"/>
          </a:xfrm>
          <a:prstGeom prst="rect">
            <a:avLst/>
          </a:prstGeom>
          <a:solidFill>
            <a:srgbClr val="00B0F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BE2B378-D306-49F5-8F37-41832765E35C}"/>
              </a:ext>
            </a:extLst>
          </p:cNvPr>
          <p:cNvPicPr>
            <a:picLocks noChangeAspect="1"/>
          </p:cNvPicPr>
          <p:nvPr/>
        </p:nvPicPr>
        <p:blipFill rotWithShape="1">
          <a:blip r:embed="rId2">
            <a:clrChange>
              <a:clrFrom>
                <a:srgbClr val="FFFFFF"/>
              </a:clrFrom>
              <a:clrTo>
                <a:srgbClr val="FFFFFF">
                  <a:alpha val="0"/>
                </a:srgbClr>
              </a:clrTo>
            </a:clrChange>
          </a:blip>
          <a:srcRect l="4206" t="3580" r="3007" b="9814"/>
          <a:stretch/>
        </p:blipFill>
        <p:spPr>
          <a:xfrm>
            <a:off x="0" y="0"/>
            <a:ext cx="596621" cy="599704"/>
          </a:xfrm>
          <a:prstGeom prst="rect">
            <a:avLst/>
          </a:prstGeom>
        </p:spPr>
      </p:pic>
      <p:pic>
        <p:nvPicPr>
          <p:cNvPr id="7" name="Picture 6">
            <a:extLst>
              <a:ext uri="{FF2B5EF4-FFF2-40B4-BE49-F238E27FC236}">
                <a16:creationId xmlns:a16="http://schemas.microsoft.com/office/drawing/2014/main" id="{BD92D212-4B7E-4C53-9214-6DA69EF911B1}"/>
              </a:ext>
            </a:extLst>
          </p:cNvPr>
          <p:cNvPicPr>
            <a:picLocks noChangeAspect="1"/>
          </p:cNvPicPr>
          <p:nvPr/>
        </p:nvPicPr>
        <p:blipFill>
          <a:blip r:embed="rId3"/>
          <a:stretch>
            <a:fillRect/>
          </a:stretch>
        </p:blipFill>
        <p:spPr>
          <a:xfrm>
            <a:off x="7477494" y="433450"/>
            <a:ext cx="1717967" cy="1717967"/>
          </a:xfrm>
          <a:prstGeom prst="rect">
            <a:avLst/>
          </a:prstGeom>
          <a:effectLst>
            <a:outerShdw blurRad="50800" dist="38100" dir="10800000" algn="r" rotWithShape="0">
              <a:prstClr val="black">
                <a:alpha val="40000"/>
              </a:prstClr>
            </a:outerShdw>
          </a:effectLst>
        </p:spPr>
      </p:pic>
      <p:sp>
        <p:nvSpPr>
          <p:cNvPr id="4" name="Rectangle 3">
            <a:extLst>
              <a:ext uri="{FF2B5EF4-FFF2-40B4-BE49-F238E27FC236}">
                <a16:creationId xmlns:a16="http://schemas.microsoft.com/office/drawing/2014/main" id="{0A8C174B-56B9-4536-B390-5B84E809EA95}"/>
              </a:ext>
            </a:extLst>
          </p:cNvPr>
          <p:cNvSpPr/>
          <p:nvPr/>
        </p:nvSpPr>
        <p:spPr>
          <a:xfrm>
            <a:off x="267937" y="4411683"/>
            <a:ext cx="7956468" cy="233350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200" dirty="0"/>
              <a:t>{</a:t>
            </a:r>
          </a:p>
          <a:p>
            <a:pPr lvl="1"/>
            <a:r>
              <a:rPr lang="en-US" sz="1200" dirty="0"/>
              <a:t>"messages": </a:t>
            </a:r>
          </a:p>
          <a:p>
            <a:pPr lvl="1"/>
            <a:r>
              <a:rPr lang="en-US" sz="1200" dirty="0"/>
              <a:t>[</a:t>
            </a:r>
          </a:p>
          <a:p>
            <a:pPr lvl="2"/>
            <a:r>
              <a:rPr lang="en-US" sz="1200" dirty="0"/>
              <a:t>{"role": "system", "content": "You provide chicken recipes from a given list."},</a:t>
            </a:r>
          </a:p>
          <a:p>
            <a:pPr lvl="2"/>
            <a:endParaRPr lang="en-US" sz="1200" dirty="0"/>
          </a:p>
          <a:p>
            <a:pPr lvl="2"/>
            <a:r>
              <a:rPr lang="en-US" sz="1200" dirty="0"/>
              <a:t>{"role": "user", "content": "Give me a recipe for chicken Meatloaf"},</a:t>
            </a:r>
          </a:p>
          <a:p>
            <a:pPr lvl="2"/>
            <a:endParaRPr lang="en-US" sz="1200" dirty="0"/>
          </a:p>
          <a:p>
            <a:pPr lvl="2"/>
            <a:r>
              <a:rPr lang="en-US" sz="1200" dirty="0"/>
              <a:t>{"role": "assistant", "content": "Recipe Name: Chicken Meatloaf; Ingredients: ground      chicken, onion, panko, Parmesan cheese, ...”; Cooking Instructions: Preheat the oven to 350°F, mix ingredients, bake for 50 minutes…….."}</a:t>
            </a:r>
          </a:p>
          <a:p>
            <a:pPr lvl="1"/>
            <a:r>
              <a:rPr lang="en-US" sz="1200" dirty="0"/>
              <a:t>]</a:t>
            </a:r>
          </a:p>
          <a:p>
            <a:pPr marL="0" indent="0">
              <a:buNone/>
            </a:pPr>
            <a:r>
              <a:rPr lang="en-US" sz="1200" dirty="0"/>
              <a:t>}</a:t>
            </a:r>
          </a:p>
          <a:p>
            <a:pPr algn="ctr"/>
            <a:endParaRPr lang="en-US" dirty="0"/>
          </a:p>
        </p:txBody>
      </p:sp>
    </p:spTree>
    <p:extLst>
      <p:ext uri="{BB962C8B-B14F-4D97-AF65-F5344CB8AC3E}">
        <p14:creationId xmlns:p14="http://schemas.microsoft.com/office/powerpoint/2010/main" val="76437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A57C-21D3-4D3C-8629-637D7A7CE7A0}"/>
              </a:ext>
            </a:extLst>
          </p:cNvPr>
          <p:cNvSpPr>
            <a:spLocks noGrp="1"/>
          </p:cNvSpPr>
          <p:nvPr>
            <p:ph type="title"/>
          </p:nvPr>
        </p:nvSpPr>
        <p:spPr>
          <a:xfrm>
            <a:off x="421575" y="0"/>
            <a:ext cx="8781061" cy="345158"/>
          </a:xfrm>
        </p:spPr>
        <p:txBody>
          <a:bodyPr>
            <a:normAutofit fontScale="90000"/>
          </a:bodyPr>
          <a:lstStyle/>
          <a:p>
            <a:r>
              <a:rPr lang="en-US" dirty="0"/>
              <a:t> </a:t>
            </a:r>
            <a:r>
              <a:rPr lang="en-US" sz="2700" dirty="0">
                <a:solidFill>
                  <a:srgbClr val="008EC0"/>
                </a:solidFill>
              </a:rPr>
              <a:t>Step 2: Validate JSONL File Formats</a:t>
            </a:r>
          </a:p>
        </p:txBody>
      </p:sp>
      <p:sp>
        <p:nvSpPr>
          <p:cNvPr id="3" name="Content Placeholder 2">
            <a:extLst>
              <a:ext uri="{FF2B5EF4-FFF2-40B4-BE49-F238E27FC236}">
                <a16:creationId xmlns:a16="http://schemas.microsoft.com/office/drawing/2014/main" id="{D5F72001-8504-4599-936A-059DF9C1072B}"/>
              </a:ext>
            </a:extLst>
          </p:cNvPr>
          <p:cNvSpPr>
            <a:spLocks noGrp="1"/>
          </p:cNvSpPr>
          <p:nvPr>
            <p:ph idx="1"/>
          </p:nvPr>
        </p:nvSpPr>
        <p:spPr>
          <a:xfrm>
            <a:off x="242702" y="465899"/>
            <a:ext cx="7630638" cy="5804271"/>
          </a:xfrm>
        </p:spPr>
        <p:txBody>
          <a:bodyPr>
            <a:noAutofit/>
          </a:bodyPr>
          <a:lstStyle/>
          <a:p>
            <a:pPr marL="0" indent="0">
              <a:lnSpc>
                <a:spcPct val="125000"/>
              </a:lnSpc>
              <a:buNone/>
            </a:pPr>
            <a:r>
              <a:rPr lang="en-US" sz="1600" dirty="0"/>
              <a:t>Properly formatting a JSONL (JSON Lines) file is essential for OpenAI fine-tuning. Each line must be a valid JSON object, as structural errors can disrupt the process, causing failures or interruptions. Poor formatting may lead to data being ignored or misinterpreted, resulting in incomplete training.</a:t>
            </a:r>
          </a:p>
          <a:p>
            <a:pPr marL="0" indent="0">
              <a:buNone/>
            </a:pPr>
            <a:endParaRPr lang="en-US" sz="900" dirty="0"/>
          </a:p>
          <a:p>
            <a:pPr marL="0" indent="0">
              <a:buNone/>
            </a:pPr>
            <a:r>
              <a:rPr lang="en-US" sz="1600" b="1" dirty="0"/>
              <a:t>Following validations are done for JSONL</a:t>
            </a:r>
          </a:p>
          <a:p>
            <a:pPr>
              <a:lnSpc>
                <a:spcPct val="125000"/>
              </a:lnSpc>
            </a:pPr>
            <a:r>
              <a:rPr lang="en-US" sz="1600" dirty="0"/>
              <a:t>Each line confines to basic JSON structure, that each line in the file is a valid JSON object, </a:t>
            </a:r>
            <a:r>
              <a:rPr lang="en-US" sz="1600" i="1" dirty="0">
                <a:solidFill>
                  <a:schemeClr val="tx1">
                    <a:lumMod val="50000"/>
                    <a:lumOff val="50000"/>
                  </a:schemeClr>
                </a:solidFill>
              </a:rPr>
              <a:t>validate_jsonl() function </a:t>
            </a:r>
            <a:r>
              <a:rPr lang="en-US" sz="1600" dirty="0"/>
              <a:t>does this validation</a:t>
            </a:r>
          </a:p>
          <a:p>
            <a:pPr>
              <a:lnSpc>
                <a:spcPct val="125000"/>
              </a:lnSpc>
              <a:buFont typeface="Arial" panose="020B0604020202020204" pitchFamily="34" charset="0"/>
              <a:buChar char="•"/>
            </a:pPr>
            <a:r>
              <a:rPr lang="en-US" sz="1600" dirty="0"/>
              <a:t>Verify Required Roles: During parsing, ensure that only allowed roles (e.g., "user", "assistant", "system") are present. The validation script checks if the "role" field exists in each JSON object and matches the permitted values.</a:t>
            </a:r>
          </a:p>
          <a:p>
            <a:pPr>
              <a:lnSpc>
                <a:spcPct val="125000"/>
              </a:lnSpc>
              <a:buFont typeface="Arial" panose="020B0604020202020204" pitchFamily="34" charset="0"/>
              <a:buChar char="•"/>
            </a:pPr>
            <a:r>
              <a:rPr lang="en-US" sz="1600" dirty="0"/>
              <a:t>Validate Attributes: Ensure each role in the JSON object includes the necessary attributes, specifically the role and content key-value pairs.</a:t>
            </a:r>
          </a:p>
          <a:p>
            <a:pPr>
              <a:lnSpc>
                <a:spcPct val="125000"/>
              </a:lnSpc>
              <a:buFont typeface="Arial" panose="020B0604020202020204" pitchFamily="34" charset="0"/>
              <a:buChar char="•"/>
            </a:pPr>
            <a:r>
              <a:rPr lang="en-US" sz="1600" dirty="0"/>
              <a:t>The </a:t>
            </a:r>
            <a:r>
              <a:rPr lang="en-US" sz="1600" i="1" dirty="0">
                <a:solidFill>
                  <a:schemeClr val="tx1">
                    <a:lumMod val="50000"/>
                    <a:lumOff val="50000"/>
                  </a:schemeClr>
                </a:solidFill>
              </a:rPr>
              <a:t>check_jsonl_formats() function  </a:t>
            </a:r>
            <a:r>
              <a:rPr lang="en-US" sz="1600" dirty="0"/>
              <a:t>processes each line, validates its structure, logs formatting issues or errors, and generates a consolidated error report.</a:t>
            </a:r>
          </a:p>
        </p:txBody>
      </p:sp>
      <p:sp>
        <p:nvSpPr>
          <p:cNvPr id="4" name="Rectangle 3">
            <a:extLst>
              <a:ext uri="{FF2B5EF4-FFF2-40B4-BE49-F238E27FC236}">
                <a16:creationId xmlns:a16="http://schemas.microsoft.com/office/drawing/2014/main" id="{2774B9D3-D38C-402B-8B8F-9430B02E11F7}"/>
              </a:ext>
            </a:extLst>
          </p:cNvPr>
          <p:cNvSpPr/>
          <p:nvPr/>
        </p:nvSpPr>
        <p:spPr>
          <a:xfrm>
            <a:off x="8336478" y="0"/>
            <a:ext cx="807522" cy="6858000"/>
          </a:xfrm>
          <a:prstGeom prst="rect">
            <a:avLst/>
          </a:prstGeom>
          <a:solidFill>
            <a:srgbClr val="00B0F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2EF9D93-AC6E-438E-B2D5-6A2918819B3C}"/>
              </a:ext>
            </a:extLst>
          </p:cNvPr>
          <p:cNvPicPr>
            <a:picLocks noChangeAspect="1"/>
          </p:cNvPicPr>
          <p:nvPr/>
        </p:nvPicPr>
        <p:blipFill rotWithShape="1">
          <a:blip r:embed="rId2">
            <a:clrChange>
              <a:clrFrom>
                <a:srgbClr val="FFFFFF"/>
              </a:clrFrom>
              <a:clrTo>
                <a:srgbClr val="FFFFFF">
                  <a:alpha val="0"/>
                </a:srgbClr>
              </a:clrTo>
            </a:clrChange>
          </a:blip>
          <a:srcRect l="4206" t="3580" r="3007" b="9814"/>
          <a:stretch/>
        </p:blipFill>
        <p:spPr>
          <a:xfrm>
            <a:off x="0" y="0"/>
            <a:ext cx="596621" cy="599704"/>
          </a:xfrm>
          <a:prstGeom prst="rect">
            <a:avLst/>
          </a:prstGeom>
        </p:spPr>
      </p:pic>
      <p:pic>
        <p:nvPicPr>
          <p:cNvPr id="6" name="Picture 5">
            <a:extLst>
              <a:ext uri="{FF2B5EF4-FFF2-40B4-BE49-F238E27FC236}">
                <a16:creationId xmlns:a16="http://schemas.microsoft.com/office/drawing/2014/main" id="{85F78363-AE01-4C04-A7A1-7C8839B1F4E7}"/>
              </a:ext>
            </a:extLst>
          </p:cNvPr>
          <p:cNvPicPr>
            <a:picLocks noChangeAspect="1"/>
          </p:cNvPicPr>
          <p:nvPr/>
        </p:nvPicPr>
        <p:blipFill>
          <a:blip r:embed="rId3"/>
          <a:stretch>
            <a:fillRect/>
          </a:stretch>
        </p:blipFill>
        <p:spPr>
          <a:xfrm>
            <a:off x="7686304" y="587830"/>
            <a:ext cx="1300348" cy="1300348"/>
          </a:xfrm>
          <a:prstGeom prst="roundRect">
            <a:avLst>
              <a:gd name="adj" fmla="val 8594"/>
            </a:avLst>
          </a:prstGeom>
          <a:solidFill>
            <a:srgbClr val="FFFFFF">
              <a:shade val="85000"/>
            </a:srgbClr>
          </a:solidFill>
          <a:ln>
            <a:noFill/>
          </a:ln>
          <a:effectLst>
            <a:outerShdw blurRad="50800" dist="38100" dir="10800000" algn="r" rotWithShape="0">
              <a:prstClr val="black">
                <a:alpha val="40000"/>
              </a:prstClr>
            </a:outerShdw>
            <a:reflection blurRad="12700" stA="38000" endPos="28000" dist="5000" dir="5400000" sy="-100000" algn="bl" rotWithShape="0"/>
          </a:effectLst>
        </p:spPr>
      </p:pic>
    </p:spTree>
    <p:extLst>
      <p:ext uri="{BB962C8B-B14F-4D97-AF65-F5344CB8AC3E}">
        <p14:creationId xmlns:p14="http://schemas.microsoft.com/office/powerpoint/2010/main" val="3509588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A57C-21D3-4D3C-8629-637D7A7CE7A0}"/>
              </a:ext>
            </a:extLst>
          </p:cNvPr>
          <p:cNvSpPr>
            <a:spLocks noGrp="1"/>
          </p:cNvSpPr>
          <p:nvPr>
            <p:ph type="title"/>
          </p:nvPr>
        </p:nvSpPr>
        <p:spPr>
          <a:xfrm>
            <a:off x="421575" y="0"/>
            <a:ext cx="8781061" cy="345158"/>
          </a:xfrm>
        </p:spPr>
        <p:txBody>
          <a:bodyPr>
            <a:normAutofit fontScale="90000"/>
          </a:bodyPr>
          <a:lstStyle/>
          <a:p>
            <a:r>
              <a:rPr lang="en-US" dirty="0"/>
              <a:t> </a:t>
            </a:r>
            <a:r>
              <a:rPr lang="en-US" sz="2700" dirty="0">
                <a:solidFill>
                  <a:srgbClr val="008EC0"/>
                </a:solidFill>
              </a:rPr>
              <a:t>Step 3: Check Token Size in JSONL</a:t>
            </a:r>
          </a:p>
        </p:txBody>
      </p:sp>
      <p:sp>
        <p:nvSpPr>
          <p:cNvPr id="3" name="Content Placeholder 2">
            <a:extLst>
              <a:ext uri="{FF2B5EF4-FFF2-40B4-BE49-F238E27FC236}">
                <a16:creationId xmlns:a16="http://schemas.microsoft.com/office/drawing/2014/main" id="{D5F72001-8504-4599-936A-059DF9C1072B}"/>
              </a:ext>
            </a:extLst>
          </p:cNvPr>
          <p:cNvSpPr>
            <a:spLocks noGrp="1"/>
          </p:cNvSpPr>
          <p:nvPr>
            <p:ph idx="1"/>
          </p:nvPr>
        </p:nvSpPr>
        <p:spPr>
          <a:xfrm>
            <a:off x="236765" y="525276"/>
            <a:ext cx="7886700" cy="5804271"/>
          </a:xfrm>
        </p:spPr>
        <p:txBody>
          <a:bodyPr>
            <a:noAutofit/>
          </a:bodyPr>
          <a:lstStyle/>
          <a:p>
            <a:pPr marL="0" indent="0">
              <a:buNone/>
            </a:pPr>
            <a:r>
              <a:rPr lang="en-US" sz="1600" dirty="0"/>
              <a:t>Checking token size in JSONL file is crucial for OpenAI fine-tuning</a:t>
            </a:r>
          </a:p>
          <a:p>
            <a:r>
              <a:rPr lang="en-US" sz="1600" b="1" dirty="0"/>
              <a:t>Cost Management</a:t>
            </a:r>
            <a:r>
              <a:rPr lang="en-US" sz="1600" dirty="0"/>
              <a:t>:</a:t>
            </a:r>
          </a:p>
          <a:p>
            <a:pPr lvl="1"/>
            <a:r>
              <a:rPr lang="en-US" sz="1600" dirty="0"/>
              <a:t>OpenAI charges based on token usage. Exceeding token limits can lead to unexpected and higher costs.</a:t>
            </a:r>
          </a:p>
          <a:p>
            <a:r>
              <a:rPr lang="en-US" sz="1600" b="1" dirty="0"/>
              <a:t>Model Limitations</a:t>
            </a:r>
            <a:r>
              <a:rPr lang="en-US" sz="1600" dirty="0"/>
              <a:t>:</a:t>
            </a:r>
          </a:p>
          <a:p>
            <a:pPr lvl="1"/>
            <a:r>
              <a:rPr lang="en-US" sz="1600" dirty="0"/>
              <a:t>Models have maximum token limits for both input and output. Data exceeding these limits will be truncated, leading to information loss and degraded performance.</a:t>
            </a:r>
          </a:p>
          <a:p>
            <a:r>
              <a:rPr lang="en-US" sz="1600" b="1" dirty="0"/>
              <a:t>Fine-Tuning Process</a:t>
            </a:r>
            <a:r>
              <a:rPr lang="en-US" sz="1600" dirty="0"/>
              <a:t>:</a:t>
            </a:r>
          </a:p>
          <a:p>
            <a:pPr lvl="1"/>
            <a:r>
              <a:rPr lang="en-US" sz="1600" dirty="0"/>
              <a:t>OpenAI's fine-tuning process relies on accurate token counts to process your data effectively. Incorrect token counts can disrupt the training process.</a:t>
            </a:r>
          </a:p>
          <a:p>
            <a:pPr marL="0" indent="0">
              <a:buNone/>
            </a:pPr>
            <a:endParaRPr lang="en-US" sz="1600" b="1" dirty="0"/>
          </a:p>
          <a:p>
            <a:pPr marL="0" indent="0">
              <a:buNone/>
            </a:pPr>
            <a:r>
              <a:rPr lang="en-US" sz="1600" b="1" dirty="0"/>
              <a:t>How tokens are calculated</a:t>
            </a:r>
          </a:p>
          <a:p>
            <a:pPr algn="l"/>
            <a:r>
              <a:rPr lang="en-US" sz="1600" b="0" i="0" dirty="0">
                <a:solidFill>
                  <a:srgbClr val="000000"/>
                </a:solidFill>
                <a:effectLst/>
              </a:rPr>
              <a:t>Checking token size in a JSONL file requires a tokenizer that was used in based model so that the fine tuning process.</a:t>
            </a:r>
          </a:p>
          <a:p>
            <a:pPr algn="l"/>
            <a:r>
              <a:rPr lang="en-US" sz="1600" b="0" i="0" dirty="0">
                <a:solidFill>
                  <a:srgbClr val="000000"/>
                </a:solidFill>
                <a:effectLst/>
              </a:rPr>
              <a:t>Model Specific Tokenization : Language models are trained with a particular tokenizer. The tokenizer is an integral part of how the model understands and processes text. </a:t>
            </a:r>
          </a:p>
          <a:p>
            <a:pPr algn="l"/>
            <a:r>
              <a:rPr lang="en-US" sz="1600" b="0" i="0" dirty="0">
                <a:solidFill>
                  <a:srgbClr val="000000"/>
                </a:solidFill>
                <a:effectLst/>
              </a:rPr>
              <a:t>Each tokenizer possesses its own vocabulary and tokenization rules. Here, "</a:t>
            </a:r>
            <a:r>
              <a:rPr lang="en-US" sz="1600" b="0" i="1" dirty="0">
                <a:solidFill>
                  <a:schemeClr val="tx1">
                    <a:lumMod val="50000"/>
                    <a:lumOff val="50000"/>
                  </a:schemeClr>
                </a:solidFill>
                <a:effectLst/>
              </a:rPr>
              <a:t>tiktoken</a:t>
            </a:r>
            <a:r>
              <a:rPr lang="en-US" sz="1600" b="0" i="0" dirty="0">
                <a:solidFill>
                  <a:srgbClr val="000000"/>
                </a:solidFill>
                <a:effectLst/>
              </a:rPr>
              <a:t>" is primarily used by OpenAI and is employed for encoding the JSONL file. </a:t>
            </a:r>
          </a:p>
          <a:p>
            <a:pPr algn="l"/>
            <a:r>
              <a:rPr lang="en-US" sz="1600" dirty="0">
                <a:solidFill>
                  <a:srgbClr val="000000"/>
                </a:solidFill>
              </a:rPr>
              <a:t>Custom method is used to calculate the token count using ‘</a:t>
            </a:r>
            <a:r>
              <a:rPr lang="en-US" sz="1600" i="1" dirty="0">
                <a:solidFill>
                  <a:schemeClr val="tx1">
                    <a:lumMod val="50000"/>
                    <a:lumOff val="50000"/>
                  </a:schemeClr>
                </a:solidFill>
              </a:rPr>
              <a:t>tiktoken</a:t>
            </a:r>
            <a:r>
              <a:rPr lang="en-US" sz="1600" dirty="0">
                <a:solidFill>
                  <a:srgbClr val="000000"/>
                </a:solidFill>
              </a:rPr>
              <a:t>’ tokenizer.  </a:t>
            </a:r>
          </a:p>
          <a:p>
            <a:pPr algn="l"/>
            <a:r>
              <a:rPr lang="en-US" sz="1600" dirty="0">
                <a:solidFill>
                  <a:srgbClr val="000000"/>
                </a:solidFill>
              </a:rPr>
              <a:t>The </a:t>
            </a:r>
            <a:r>
              <a:rPr lang="en-US" sz="1600" i="1" dirty="0">
                <a:solidFill>
                  <a:schemeClr val="tx1">
                    <a:lumMod val="50000"/>
                    <a:lumOff val="50000"/>
                  </a:schemeClr>
                </a:solidFill>
              </a:rPr>
              <a:t>count_tokens_for_jsonl() method </a:t>
            </a:r>
            <a:r>
              <a:rPr lang="en-US" sz="1600" dirty="0">
                <a:solidFill>
                  <a:srgbClr val="000000"/>
                </a:solidFill>
              </a:rPr>
              <a:t>iterates through each line, summing the total token count. It utilizes </a:t>
            </a:r>
            <a:r>
              <a:rPr lang="en-US" sz="1600" i="1" dirty="0">
                <a:solidFill>
                  <a:schemeClr val="tx1">
                    <a:lumMod val="50000"/>
                    <a:lumOff val="50000"/>
                  </a:schemeClr>
                </a:solidFill>
              </a:rPr>
              <a:t>count_tokens_in_message_set(), </a:t>
            </a:r>
            <a:r>
              <a:rPr lang="en-US" sz="1600" dirty="0">
                <a:solidFill>
                  <a:srgbClr val="000000"/>
                </a:solidFill>
              </a:rPr>
              <a:t>which calculates the token count for each individual line.</a:t>
            </a:r>
            <a:endParaRPr lang="en-US" sz="1600" dirty="0"/>
          </a:p>
        </p:txBody>
      </p:sp>
      <p:sp>
        <p:nvSpPr>
          <p:cNvPr id="8" name="Rectangle 7">
            <a:extLst>
              <a:ext uri="{FF2B5EF4-FFF2-40B4-BE49-F238E27FC236}">
                <a16:creationId xmlns:a16="http://schemas.microsoft.com/office/drawing/2014/main" id="{43050B72-8F0F-47CF-9663-CC270A574133}"/>
              </a:ext>
            </a:extLst>
          </p:cNvPr>
          <p:cNvSpPr/>
          <p:nvPr/>
        </p:nvSpPr>
        <p:spPr>
          <a:xfrm>
            <a:off x="8336478" y="0"/>
            <a:ext cx="807522" cy="6858000"/>
          </a:xfrm>
          <a:prstGeom prst="rect">
            <a:avLst/>
          </a:prstGeom>
          <a:solidFill>
            <a:srgbClr val="00B0F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96BF0CDC-81A5-4456-968A-E4DA8AEC903F}"/>
              </a:ext>
            </a:extLst>
          </p:cNvPr>
          <p:cNvPicPr>
            <a:picLocks noChangeAspect="1"/>
          </p:cNvPicPr>
          <p:nvPr/>
        </p:nvPicPr>
        <p:blipFill rotWithShape="1">
          <a:blip r:embed="rId2">
            <a:clrChange>
              <a:clrFrom>
                <a:srgbClr val="FFFFFF"/>
              </a:clrFrom>
              <a:clrTo>
                <a:srgbClr val="FFFFFF">
                  <a:alpha val="0"/>
                </a:srgbClr>
              </a:clrTo>
            </a:clrChange>
          </a:blip>
          <a:srcRect l="4206" t="3580" r="3007" b="9814"/>
          <a:stretch/>
        </p:blipFill>
        <p:spPr>
          <a:xfrm>
            <a:off x="0" y="0"/>
            <a:ext cx="596621" cy="599704"/>
          </a:xfrm>
          <a:prstGeom prst="rect">
            <a:avLst/>
          </a:prstGeom>
        </p:spPr>
      </p:pic>
      <p:pic>
        <p:nvPicPr>
          <p:cNvPr id="10" name="Picture 9">
            <a:extLst>
              <a:ext uri="{FF2B5EF4-FFF2-40B4-BE49-F238E27FC236}">
                <a16:creationId xmlns:a16="http://schemas.microsoft.com/office/drawing/2014/main" id="{20A399B6-47EA-412E-AD59-4C719B40C70A}"/>
              </a:ext>
            </a:extLst>
          </p:cNvPr>
          <p:cNvPicPr>
            <a:picLocks noChangeAspect="1"/>
          </p:cNvPicPr>
          <p:nvPr/>
        </p:nvPicPr>
        <p:blipFill>
          <a:blip r:embed="rId3"/>
          <a:stretch>
            <a:fillRect/>
          </a:stretch>
        </p:blipFill>
        <p:spPr>
          <a:xfrm>
            <a:off x="7270151" y="409698"/>
            <a:ext cx="1706627" cy="1710047"/>
          </a:xfrm>
          <a:prstGeom prst="rect">
            <a:avLst/>
          </a:prstGeom>
          <a:ln>
            <a:noFill/>
          </a:ln>
          <a:effectLst>
            <a:outerShdw blurRad="50800" dist="38100" dir="10800000" algn="r" rotWithShape="0">
              <a:prstClr val="black">
                <a:alpha val="40000"/>
              </a:prstClr>
            </a:outerShdw>
            <a:softEdge rad="112500"/>
          </a:effectLst>
        </p:spPr>
      </p:pic>
      <p:pic>
        <p:nvPicPr>
          <p:cNvPr id="11" name="Picture 10">
            <a:extLst>
              <a:ext uri="{FF2B5EF4-FFF2-40B4-BE49-F238E27FC236}">
                <a16:creationId xmlns:a16="http://schemas.microsoft.com/office/drawing/2014/main" id="{F4327861-39EF-4624-90A4-D62D4A46119B}"/>
              </a:ext>
            </a:extLst>
          </p:cNvPr>
          <p:cNvPicPr>
            <a:picLocks noChangeAspect="1"/>
          </p:cNvPicPr>
          <p:nvPr/>
        </p:nvPicPr>
        <p:blipFill rotWithShape="1">
          <a:blip r:embed="rId4">
            <a:clrChange>
              <a:clrFrom>
                <a:srgbClr val="D5E4F6"/>
              </a:clrFrom>
              <a:clrTo>
                <a:srgbClr val="D5E4F6">
                  <a:alpha val="0"/>
                </a:srgbClr>
              </a:clrTo>
            </a:clrChange>
          </a:blip>
          <a:srcRect l="22681" t="11798" r="21305" b="10389"/>
          <a:stretch/>
        </p:blipFill>
        <p:spPr>
          <a:xfrm>
            <a:off x="2716410" y="3304310"/>
            <a:ext cx="1166760" cy="905492"/>
          </a:xfrm>
          <a:prstGeom prst="rect">
            <a:avLst/>
          </a:prstGeom>
        </p:spPr>
      </p:pic>
    </p:spTree>
    <p:extLst>
      <p:ext uri="{BB962C8B-B14F-4D97-AF65-F5344CB8AC3E}">
        <p14:creationId xmlns:p14="http://schemas.microsoft.com/office/powerpoint/2010/main" val="3771646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A57C-21D3-4D3C-8629-637D7A7CE7A0}"/>
              </a:ext>
            </a:extLst>
          </p:cNvPr>
          <p:cNvSpPr>
            <a:spLocks noGrp="1"/>
          </p:cNvSpPr>
          <p:nvPr>
            <p:ph type="title"/>
          </p:nvPr>
        </p:nvSpPr>
        <p:spPr>
          <a:xfrm>
            <a:off x="415642" y="0"/>
            <a:ext cx="8781061" cy="345158"/>
          </a:xfrm>
        </p:spPr>
        <p:txBody>
          <a:bodyPr>
            <a:normAutofit fontScale="90000"/>
          </a:bodyPr>
          <a:lstStyle/>
          <a:p>
            <a:r>
              <a:rPr lang="en-US" dirty="0"/>
              <a:t> </a:t>
            </a:r>
            <a:r>
              <a:rPr lang="en-US" sz="2700" dirty="0">
                <a:solidFill>
                  <a:srgbClr val="008EC0"/>
                </a:solidFill>
              </a:rPr>
              <a:t>Step 4: Load the JSONL File</a:t>
            </a:r>
          </a:p>
        </p:txBody>
      </p:sp>
      <p:sp>
        <p:nvSpPr>
          <p:cNvPr id="3" name="Content Placeholder 2">
            <a:extLst>
              <a:ext uri="{FF2B5EF4-FFF2-40B4-BE49-F238E27FC236}">
                <a16:creationId xmlns:a16="http://schemas.microsoft.com/office/drawing/2014/main" id="{D5F72001-8504-4599-936A-059DF9C1072B}"/>
              </a:ext>
            </a:extLst>
          </p:cNvPr>
          <p:cNvSpPr>
            <a:spLocks noGrp="1"/>
          </p:cNvSpPr>
          <p:nvPr>
            <p:ph idx="1"/>
          </p:nvPr>
        </p:nvSpPr>
        <p:spPr>
          <a:xfrm>
            <a:off x="199283" y="526864"/>
            <a:ext cx="7513740" cy="5804271"/>
          </a:xfrm>
        </p:spPr>
        <p:txBody>
          <a:bodyPr>
            <a:noAutofit/>
          </a:bodyPr>
          <a:lstStyle/>
          <a:p>
            <a:pPr marL="0" indent="0">
              <a:lnSpc>
                <a:spcPct val="125000"/>
              </a:lnSpc>
              <a:buNone/>
            </a:pPr>
            <a:r>
              <a:rPr lang="en-US" sz="1600" dirty="0"/>
              <a:t>To fine-tune an OpenAI model, a properly formatted JSONL file must be uploaded. The parameter purpose="fine-tune" signals that the file is intended for fine-tuning.</a:t>
            </a:r>
          </a:p>
          <a:p>
            <a:pPr marL="0" indent="0">
              <a:lnSpc>
                <a:spcPct val="125000"/>
              </a:lnSpc>
              <a:buNone/>
            </a:pPr>
            <a:r>
              <a:rPr lang="en-US" sz="1600" dirty="0"/>
              <a:t>After uploading, the file is stored and processed. If valid, it is marked as "</a:t>
            </a:r>
            <a:r>
              <a:rPr lang="en-US" sz="1600" i="1" dirty="0">
                <a:solidFill>
                  <a:schemeClr val="tx1">
                    <a:lumMod val="50000"/>
                    <a:lumOff val="50000"/>
                  </a:schemeClr>
                </a:solidFill>
              </a:rPr>
              <a:t>Ready</a:t>
            </a:r>
            <a:r>
              <a:rPr lang="en-US" sz="1600" dirty="0"/>
              <a:t>" for fine-tuning; otherwise, errors result in a "</a:t>
            </a:r>
            <a:r>
              <a:rPr lang="en-US" sz="1600" i="1" dirty="0">
                <a:solidFill>
                  <a:schemeClr val="tx1">
                    <a:lumMod val="50000"/>
                    <a:lumOff val="50000"/>
                  </a:schemeClr>
                </a:solidFill>
              </a:rPr>
              <a:t>Failed</a:t>
            </a:r>
            <a:r>
              <a:rPr lang="en-US" sz="1600" dirty="0"/>
              <a:t>" status. A file ID is provided for reference.</a:t>
            </a:r>
          </a:p>
          <a:p>
            <a:pPr>
              <a:lnSpc>
                <a:spcPct val="125000"/>
              </a:lnSpc>
              <a:buFont typeface="Arial" panose="020B0604020202020204" pitchFamily="34" charset="0"/>
              <a:buChar char="•"/>
            </a:pPr>
            <a:r>
              <a:rPr lang="en-US" sz="1600" dirty="0"/>
              <a:t>openai API is used to load the file, </a:t>
            </a:r>
            <a:r>
              <a:rPr lang="en-US" sz="1600" i="1" dirty="0">
                <a:solidFill>
                  <a:schemeClr val="tx1">
                    <a:lumMod val="50000"/>
                    <a:lumOff val="50000"/>
                  </a:schemeClr>
                </a:solidFill>
              </a:rPr>
              <a:t>“OpenAI”</a:t>
            </a:r>
            <a:r>
              <a:rPr lang="en-US" sz="1600" dirty="0"/>
              <a:t> class acts as the client to interact with chosen model for fine tuning</a:t>
            </a:r>
          </a:p>
          <a:p>
            <a:pPr>
              <a:lnSpc>
                <a:spcPct val="125000"/>
              </a:lnSpc>
              <a:buFont typeface="Arial" panose="020B0604020202020204" pitchFamily="34" charset="0"/>
              <a:buChar char="•"/>
            </a:pPr>
            <a:r>
              <a:rPr lang="en-US" sz="1600" dirty="0"/>
              <a:t>The OpenAI.files.create() method, part of the OpenAI class, uploads the JSONL file by taking two parameters: the file path and purpose="fine-tune", indicating its use for fine-tuning.</a:t>
            </a:r>
          </a:p>
          <a:p>
            <a:pPr>
              <a:lnSpc>
                <a:spcPct val="125000"/>
              </a:lnSpc>
              <a:buFont typeface="Arial" panose="020B0604020202020204" pitchFamily="34" charset="0"/>
              <a:buChar char="•"/>
            </a:pPr>
            <a:r>
              <a:rPr lang="en-US" sz="1600" i="1" dirty="0">
                <a:solidFill>
                  <a:schemeClr val="tx1">
                    <a:lumMod val="50000"/>
                    <a:lumOff val="50000"/>
                  </a:schemeClr>
                </a:solidFill>
              </a:rPr>
              <a:t>create() </a:t>
            </a:r>
            <a:r>
              <a:rPr lang="en-US" sz="1600" dirty="0"/>
              <a:t>method returns a </a:t>
            </a:r>
            <a:r>
              <a:rPr lang="en-US" sz="1600" i="1" dirty="0">
                <a:solidFill>
                  <a:schemeClr val="tx1">
                    <a:lumMod val="50000"/>
                    <a:lumOff val="50000"/>
                  </a:schemeClr>
                </a:solidFill>
              </a:rPr>
              <a:t>file-id </a:t>
            </a:r>
            <a:r>
              <a:rPr lang="en-US" sz="1600" dirty="0"/>
              <a:t>and the same can be used when invoking fine-tuning </a:t>
            </a:r>
          </a:p>
          <a:p>
            <a:pPr>
              <a:lnSpc>
                <a:spcPct val="125000"/>
              </a:lnSpc>
              <a:buFont typeface="Arial" panose="020B0604020202020204" pitchFamily="34" charset="0"/>
              <a:buChar char="•"/>
            </a:pPr>
            <a:endParaRPr lang="en-US" sz="700" dirty="0"/>
          </a:p>
          <a:p>
            <a:pPr marL="0" indent="0">
              <a:lnSpc>
                <a:spcPct val="125000"/>
              </a:lnSpc>
              <a:buNone/>
            </a:pPr>
            <a:r>
              <a:rPr lang="en-US" sz="1600" i="1" dirty="0">
                <a:solidFill>
                  <a:schemeClr val="tx1">
                    <a:lumMod val="50000"/>
                    <a:lumOff val="50000"/>
                  </a:schemeClr>
                </a:solidFill>
              </a:rPr>
              <a:t>A sample status in OpenAI dashboard after uploading a JSONL file </a:t>
            </a:r>
          </a:p>
          <a:p>
            <a:pPr>
              <a:lnSpc>
                <a:spcPct val="125000"/>
              </a:lnSpc>
              <a:buFont typeface="Arial" panose="020B0604020202020204" pitchFamily="34" charset="0"/>
              <a:buChar char="•"/>
            </a:pPr>
            <a:endParaRPr lang="en-US" sz="1600" dirty="0"/>
          </a:p>
          <a:p>
            <a:pPr>
              <a:lnSpc>
                <a:spcPct val="125000"/>
              </a:lnSpc>
              <a:buFont typeface="Arial" panose="020B0604020202020204" pitchFamily="34" charset="0"/>
              <a:buChar char="•"/>
            </a:pPr>
            <a:endParaRPr lang="en-US" sz="1600" dirty="0"/>
          </a:p>
        </p:txBody>
      </p:sp>
      <p:pic>
        <p:nvPicPr>
          <p:cNvPr id="5" name="Picture 4">
            <a:extLst>
              <a:ext uri="{FF2B5EF4-FFF2-40B4-BE49-F238E27FC236}">
                <a16:creationId xmlns:a16="http://schemas.microsoft.com/office/drawing/2014/main" id="{51FDC3B8-98C8-4A7B-88DB-6F1931FE90F1}"/>
              </a:ext>
            </a:extLst>
          </p:cNvPr>
          <p:cNvPicPr>
            <a:picLocks noChangeAspect="1"/>
          </p:cNvPicPr>
          <p:nvPr/>
        </p:nvPicPr>
        <p:blipFill rotWithShape="1">
          <a:blip r:embed="rId2"/>
          <a:srcRect l="-112" b="12739"/>
          <a:stretch/>
        </p:blipFill>
        <p:spPr>
          <a:xfrm>
            <a:off x="1074718" y="4833257"/>
            <a:ext cx="6531428" cy="1965367"/>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E99A75DC-ACD2-4BC7-8B81-1F5A5561C714}"/>
              </a:ext>
            </a:extLst>
          </p:cNvPr>
          <p:cNvSpPr/>
          <p:nvPr/>
        </p:nvSpPr>
        <p:spPr>
          <a:xfrm>
            <a:off x="8336478" y="0"/>
            <a:ext cx="807522" cy="6858000"/>
          </a:xfrm>
          <a:prstGeom prst="rect">
            <a:avLst/>
          </a:prstGeom>
          <a:solidFill>
            <a:srgbClr val="00B0F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9D48C31-8F3D-45A1-AFB0-3283255FEAC2}"/>
              </a:ext>
            </a:extLst>
          </p:cNvPr>
          <p:cNvPicPr>
            <a:picLocks noChangeAspect="1"/>
          </p:cNvPicPr>
          <p:nvPr/>
        </p:nvPicPr>
        <p:blipFill rotWithShape="1">
          <a:blip r:embed="rId3">
            <a:clrChange>
              <a:clrFrom>
                <a:srgbClr val="FFFFFF"/>
              </a:clrFrom>
              <a:clrTo>
                <a:srgbClr val="FFFFFF">
                  <a:alpha val="0"/>
                </a:srgbClr>
              </a:clrTo>
            </a:clrChange>
          </a:blip>
          <a:srcRect l="4206" t="3580" r="3007" b="9814"/>
          <a:stretch/>
        </p:blipFill>
        <p:spPr>
          <a:xfrm>
            <a:off x="0" y="0"/>
            <a:ext cx="596621" cy="599704"/>
          </a:xfrm>
          <a:prstGeom prst="rect">
            <a:avLst/>
          </a:prstGeom>
        </p:spPr>
      </p:pic>
      <p:pic>
        <p:nvPicPr>
          <p:cNvPr id="8" name="Picture 7">
            <a:extLst>
              <a:ext uri="{FF2B5EF4-FFF2-40B4-BE49-F238E27FC236}">
                <a16:creationId xmlns:a16="http://schemas.microsoft.com/office/drawing/2014/main" id="{4839B054-C8FC-4325-897C-CCB21F2437B7}"/>
              </a:ext>
            </a:extLst>
          </p:cNvPr>
          <p:cNvPicPr>
            <a:picLocks noChangeAspect="1"/>
          </p:cNvPicPr>
          <p:nvPr/>
        </p:nvPicPr>
        <p:blipFill rotWithShape="1">
          <a:blip r:embed="rId4"/>
          <a:srcRect l="19870" r="16753"/>
          <a:stretch/>
        </p:blipFill>
        <p:spPr>
          <a:xfrm>
            <a:off x="7659495" y="471451"/>
            <a:ext cx="1353966" cy="1186759"/>
          </a:xfrm>
          <a:prstGeom prst="rect">
            <a:avLst/>
          </a:prstGeom>
          <a:solidFill>
            <a:srgbClr val="FFFFFF">
              <a:shade val="85000"/>
            </a:srgbClr>
          </a:solidFill>
          <a:ln w="101600" cap="sq">
            <a:solidFill>
              <a:srgbClr val="FDFDFD"/>
            </a:solidFill>
            <a:miter lim="800000"/>
          </a:ln>
          <a:effectLst>
            <a:outerShdw blurRad="50800" dist="38100" dir="10800000" algn="r" rotWithShape="0">
              <a:prstClr val="black">
                <a:alpha val="40000"/>
              </a:prst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883239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A57C-21D3-4D3C-8629-637D7A7CE7A0}"/>
              </a:ext>
            </a:extLst>
          </p:cNvPr>
          <p:cNvSpPr>
            <a:spLocks noGrp="1"/>
          </p:cNvSpPr>
          <p:nvPr>
            <p:ph type="title"/>
          </p:nvPr>
        </p:nvSpPr>
        <p:spPr>
          <a:xfrm>
            <a:off x="421575" y="0"/>
            <a:ext cx="8781061" cy="345158"/>
          </a:xfrm>
        </p:spPr>
        <p:txBody>
          <a:bodyPr>
            <a:normAutofit fontScale="90000"/>
          </a:bodyPr>
          <a:lstStyle/>
          <a:p>
            <a:r>
              <a:rPr lang="en-US" dirty="0"/>
              <a:t> </a:t>
            </a:r>
            <a:r>
              <a:rPr lang="en-US" sz="2700" dirty="0">
                <a:solidFill>
                  <a:srgbClr val="008EC0"/>
                </a:solidFill>
              </a:rPr>
              <a:t>Step 5: Kickstart the Fine-Tuning Job</a:t>
            </a:r>
          </a:p>
        </p:txBody>
      </p:sp>
      <p:sp>
        <p:nvSpPr>
          <p:cNvPr id="3" name="Content Placeholder 2">
            <a:extLst>
              <a:ext uri="{FF2B5EF4-FFF2-40B4-BE49-F238E27FC236}">
                <a16:creationId xmlns:a16="http://schemas.microsoft.com/office/drawing/2014/main" id="{D5F72001-8504-4599-936A-059DF9C1072B}"/>
              </a:ext>
            </a:extLst>
          </p:cNvPr>
          <p:cNvSpPr>
            <a:spLocks noGrp="1"/>
          </p:cNvSpPr>
          <p:nvPr>
            <p:ph idx="1"/>
          </p:nvPr>
        </p:nvSpPr>
        <p:spPr>
          <a:xfrm>
            <a:off x="236765" y="525276"/>
            <a:ext cx="7727755" cy="5804271"/>
          </a:xfrm>
        </p:spPr>
        <p:txBody>
          <a:bodyPr>
            <a:noAutofit/>
          </a:bodyPr>
          <a:lstStyle/>
          <a:p>
            <a:pPr marL="0" indent="0">
              <a:buNone/>
            </a:pPr>
            <a:r>
              <a:rPr lang="en-US" sz="1600" dirty="0"/>
              <a:t>Initiate the fine-tuning process via the OpenAI API using the file ID from the uploaded JSONL and specify the base model for fine-tuning. For this project, the </a:t>
            </a:r>
            <a:r>
              <a:rPr lang="en-US" sz="1600" i="1" dirty="0">
                <a:solidFill>
                  <a:schemeClr val="tx1">
                    <a:lumMod val="50000"/>
                    <a:lumOff val="50000"/>
                  </a:schemeClr>
                </a:solidFill>
              </a:rPr>
              <a:t>gpt-4o-mini-2024-07-18 </a:t>
            </a:r>
            <a:r>
              <a:rPr lang="en-US" sz="1600" dirty="0"/>
              <a:t>base model is used.</a:t>
            </a:r>
          </a:p>
          <a:p>
            <a:pPr marL="0" indent="0">
              <a:buNone/>
            </a:pPr>
            <a:r>
              <a:rPr lang="en-US" sz="1600" dirty="0"/>
              <a:t>This process generates a job ID, which can be used to track the fine-tuning status..</a:t>
            </a:r>
          </a:p>
          <a:p>
            <a:pPr>
              <a:buFont typeface="Arial" panose="020B0604020202020204" pitchFamily="34" charset="0"/>
              <a:buChar char="•"/>
            </a:pPr>
            <a:r>
              <a:rPr lang="en-US" sz="1600" dirty="0"/>
              <a:t>The process begins with training file validation, after which it is queued for fine-tuning, awaiting resource availability. </a:t>
            </a:r>
            <a:r>
              <a:rPr lang="en-US" sz="1600" i="1" dirty="0">
                <a:solidFill>
                  <a:schemeClr val="tx1">
                    <a:lumMod val="50000"/>
                    <a:lumOff val="50000"/>
                  </a:schemeClr>
                </a:solidFill>
              </a:rPr>
              <a:t>OpenAI.fine_tuning.jobs.create() </a:t>
            </a:r>
            <a:r>
              <a:rPr lang="en-US" sz="1600" dirty="0"/>
              <a:t>with 3 parameters like file id (uploaded file reference), model name and hyperparameters</a:t>
            </a:r>
          </a:p>
          <a:p>
            <a:pPr>
              <a:buFont typeface="Arial" panose="020B0604020202020204" pitchFamily="34" charset="0"/>
              <a:buChar char="•"/>
            </a:pPr>
            <a:r>
              <a:rPr lang="en-US" sz="1600" dirty="0"/>
              <a:t>Once fine-tuning begins, querying the API, </a:t>
            </a:r>
            <a:r>
              <a:rPr lang="en-US" sz="1600" i="1" dirty="0">
                <a:solidFill>
                  <a:schemeClr val="tx1">
                    <a:lumMod val="50000"/>
                    <a:lumOff val="50000"/>
                  </a:schemeClr>
                </a:solidFill>
              </a:rPr>
              <a:t>OpenAI.fine_tuning.jobs.retrieve() </a:t>
            </a:r>
            <a:r>
              <a:rPr lang="en-US" sz="1600" dirty="0"/>
              <a:t>returns a "running" status under "Fine-tuning". Upon successful completion, the status updates to "succeeded", providing the fine-tuned model ID.</a:t>
            </a:r>
          </a:p>
          <a:p>
            <a:pPr marL="0" indent="0">
              <a:buNone/>
            </a:pPr>
            <a:r>
              <a:rPr lang="en-US" sz="1600" dirty="0"/>
              <a:t>Screenshots from the OpenAI dashboard illustrate the fine-tuning process as it progresses through various stages and status updates.</a:t>
            </a:r>
          </a:p>
        </p:txBody>
      </p:sp>
      <p:pic>
        <p:nvPicPr>
          <p:cNvPr id="5" name="Picture 4">
            <a:extLst>
              <a:ext uri="{FF2B5EF4-FFF2-40B4-BE49-F238E27FC236}">
                <a16:creationId xmlns:a16="http://schemas.microsoft.com/office/drawing/2014/main" id="{05E64A41-0803-4FF0-AF85-AE8D04080EC5}"/>
              </a:ext>
            </a:extLst>
          </p:cNvPr>
          <p:cNvPicPr>
            <a:picLocks noChangeAspect="1"/>
          </p:cNvPicPr>
          <p:nvPr/>
        </p:nvPicPr>
        <p:blipFill rotWithShape="1">
          <a:blip r:embed="rId2"/>
          <a:srcRect r="8839" b="11548"/>
          <a:stretch/>
        </p:blipFill>
        <p:spPr>
          <a:xfrm>
            <a:off x="177387" y="3491643"/>
            <a:ext cx="3763736" cy="171516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800E617-EEA1-4ED9-8C01-CDD66A2F26ED}"/>
              </a:ext>
            </a:extLst>
          </p:cNvPr>
          <p:cNvPicPr>
            <a:picLocks noChangeAspect="1"/>
          </p:cNvPicPr>
          <p:nvPr/>
        </p:nvPicPr>
        <p:blipFill>
          <a:blip r:embed="rId3"/>
          <a:stretch>
            <a:fillRect/>
          </a:stretch>
        </p:blipFill>
        <p:spPr>
          <a:xfrm>
            <a:off x="4313080" y="3543653"/>
            <a:ext cx="3651440" cy="166315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25CE0446-A8E8-479F-A3F5-CA185B5FA88D}"/>
              </a:ext>
            </a:extLst>
          </p:cNvPr>
          <p:cNvPicPr>
            <a:picLocks noChangeAspect="1"/>
          </p:cNvPicPr>
          <p:nvPr/>
        </p:nvPicPr>
        <p:blipFill>
          <a:blip r:embed="rId4"/>
          <a:stretch>
            <a:fillRect/>
          </a:stretch>
        </p:blipFill>
        <p:spPr>
          <a:xfrm>
            <a:off x="2475562" y="5132382"/>
            <a:ext cx="3907277" cy="167712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D58A6D02-67D0-47A9-9A8A-B8E969C06229}"/>
              </a:ext>
            </a:extLst>
          </p:cNvPr>
          <p:cNvSpPr/>
          <p:nvPr/>
        </p:nvSpPr>
        <p:spPr>
          <a:xfrm>
            <a:off x="8336478" y="0"/>
            <a:ext cx="807522" cy="6858000"/>
          </a:xfrm>
          <a:prstGeom prst="rect">
            <a:avLst/>
          </a:prstGeom>
          <a:solidFill>
            <a:srgbClr val="00B0F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9E105BB-B3C1-4CCE-BA60-8561D1661C18}"/>
              </a:ext>
            </a:extLst>
          </p:cNvPr>
          <p:cNvPicPr>
            <a:picLocks noChangeAspect="1"/>
          </p:cNvPicPr>
          <p:nvPr/>
        </p:nvPicPr>
        <p:blipFill rotWithShape="1">
          <a:blip r:embed="rId5">
            <a:clrChange>
              <a:clrFrom>
                <a:srgbClr val="FFFFFF"/>
              </a:clrFrom>
              <a:clrTo>
                <a:srgbClr val="FFFFFF">
                  <a:alpha val="0"/>
                </a:srgbClr>
              </a:clrTo>
            </a:clrChange>
          </a:blip>
          <a:srcRect l="4206" t="3580" r="3007" b="9814"/>
          <a:stretch/>
        </p:blipFill>
        <p:spPr>
          <a:xfrm>
            <a:off x="0" y="0"/>
            <a:ext cx="596621" cy="599704"/>
          </a:xfrm>
          <a:prstGeom prst="rect">
            <a:avLst/>
          </a:prstGeom>
        </p:spPr>
      </p:pic>
      <p:pic>
        <p:nvPicPr>
          <p:cNvPr id="15" name="Picture 14">
            <a:extLst>
              <a:ext uri="{FF2B5EF4-FFF2-40B4-BE49-F238E27FC236}">
                <a16:creationId xmlns:a16="http://schemas.microsoft.com/office/drawing/2014/main" id="{BC4A1FE4-1BAC-4D99-A6BF-8FDEB3E7539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520663" y="383159"/>
            <a:ext cx="1361244" cy="1088995"/>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823739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A57C-21D3-4D3C-8629-637D7A7CE7A0}"/>
              </a:ext>
            </a:extLst>
          </p:cNvPr>
          <p:cNvSpPr>
            <a:spLocks noGrp="1"/>
          </p:cNvSpPr>
          <p:nvPr>
            <p:ph type="title"/>
          </p:nvPr>
        </p:nvSpPr>
        <p:spPr>
          <a:xfrm>
            <a:off x="385949" y="0"/>
            <a:ext cx="8781061" cy="345158"/>
          </a:xfrm>
        </p:spPr>
        <p:txBody>
          <a:bodyPr>
            <a:normAutofit fontScale="90000"/>
          </a:bodyPr>
          <a:lstStyle/>
          <a:p>
            <a:r>
              <a:rPr lang="en-US" dirty="0"/>
              <a:t> </a:t>
            </a:r>
            <a:r>
              <a:rPr lang="en-US" sz="2700" dirty="0">
                <a:solidFill>
                  <a:srgbClr val="008EC0"/>
                </a:solidFill>
              </a:rPr>
              <a:t>Step 6: Use the Fine-Tuned Model for Inference</a:t>
            </a:r>
          </a:p>
        </p:txBody>
      </p:sp>
      <p:sp>
        <p:nvSpPr>
          <p:cNvPr id="3" name="Content Placeholder 2">
            <a:extLst>
              <a:ext uri="{FF2B5EF4-FFF2-40B4-BE49-F238E27FC236}">
                <a16:creationId xmlns:a16="http://schemas.microsoft.com/office/drawing/2014/main" id="{D5F72001-8504-4599-936A-059DF9C1072B}"/>
              </a:ext>
            </a:extLst>
          </p:cNvPr>
          <p:cNvSpPr>
            <a:spLocks noGrp="1"/>
          </p:cNvSpPr>
          <p:nvPr>
            <p:ph idx="1"/>
          </p:nvPr>
        </p:nvSpPr>
        <p:spPr>
          <a:xfrm>
            <a:off x="236765" y="525276"/>
            <a:ext cx="7179375" cy="5804271"/>
          </a:xfrm>
        </p:spPr>
        <p:txBody>
          <a:bodyPr>
            <a:noAutofit/>
          </a:bodyPr>
          <a:lstStyle/>
          <a:p>
            <a:pPr algn="l"/>
            <a:r>
              <a:rPr lang="en-US" sz="1600" b="0" i="0" dirty="0">
                <a:solidFill>
                  <a:srgbClr val="000000"/>
                </a:solidFill>
                <a:effectLst/>
              </a:rPr>
              <a:t>Once fine-tuned model is trained and available, it can be used for inference, meaning it can generate responses based on the model’s knowledge.</a:t>
            </a:r>
          </a:p>
          <a:p>
            <a:pPr algn="l"/>
            <a:r>
              <a:rPr lang="en-US" sz="1600" b="0" i="0" dirty="0">
                <a:solidFill>
                  <a:srgbClr val="000000"/>
                </a:solidFill>
                <a:effectLst/>
              </a:rPr>
              <a:t>The inferred prompt or message will use the JSNOL structure, system role and user role with attributes as content. The user role content will include the prompt question and system role will instruct the model.</a:t>
            </a:r>
          </a:p>
          <a:p>
            <a:r>
              <a:rPr lang="en-US" sz="1600" dirty="0">
                <a:solidFill>
                  <a:srgbClr val="000000"/>
                </a:solidFill>
              </a:rPr>
              <a:t>The user prompt is prefixed with system prompt to build a consolidated prompt. </a:t>
            </a:r>
            <a:r>
              <a:rPr lang="en-US" sz="1600" i="1" dirty="0">
                <a:solidFill>
                  <a:schemeClr val="tx1">
                    <a:lumMod val="50000"/>
                    <a:lumOff val="50000"/>
                  </a:schemeClr>
                </a:solidFill>
              </a:rPr>
              <a:t>user_content </a:t>
            </a:r>
            <a:r>
              <a:rPr lang="en-US" sz="1600" dirty="0">
                <a:solidFill>
                  <a:srgbClr val="000000"/>
                </a:solidFill>
              </a:rPr>
              <a:t>variable contains the user prompt </a:t>
            </a:r>
          </a:p>
          <a:p>
            <a:pPr algn="l"/>
            <a:r>
              <a:rPr lang="en-US" sz="1600" b="0" i="1" dirty="0">
                <a:solidFill>
                  <a:schemeClr val="tx1">
                    <a:lumMod val="50000"/>
                    <a:lumOff val="50000"/>
                  </a:schemeClr>
                </a:solidFill>
                <a:effectLst/>
              </a:rPr>
              <a:t>OpenAI.chat.completions.create</a:t>
            </a:r>
            <a:r>
              <a:rPr lang="en-US" sz="1600" i="1" dirty="0">
                <a:solidFill>
                  <a:schemeClr val="tx1">
                    <a:lumMod val="50000"/>
                    <a:lumOff val="50000"/>
                  </a:schemeClr>
                </a:solidFill>
              </a:rPr>
              <a:t>() </a:t>
            </a:r>
            <a:r>
              <a:rPr lang="en-US" sz="1600" dirty="0">
                <a:solidFill>
                  <a:srgbClr val="000000"/>
                </a:solidFill>
              </a:rPr>
              <a:t>method is used to infer the fine tunes model that receives the model id (fine tuned model id)  and the  consolidated prompt message.</a:t>
            </a:r>
          </a:p>
          <a:p>
            <a:pPr algn="l"/>
            <a:r>
              <a:rPr lang="en-US" sz="1600" dirty="0">
                <a:solidFill>
                  <a:srgbClr val="000000"/>
                </a:solidFill>
              </a:rPr>
              <a:t>Sample consolidated prompt message included in the method call</a:t>
            </a:r>
          </a:p>
          <a:p>
            <a:pPr algn="l"/>
            <a:endParaRPr lang="en-US" sz="1600" dirty="0">
              <a:solidFill>
                <a:srgbClr val="000000"/>
              </a:solidFill>
            </a:endParaRPr>
          </a:p>
          <a:p>
            <a:pPr algn="l"/>
            <a:endParaRPr lang="en-US" sz="1600" dirty="0">
              <a:solidFill>
                <a:srgbClr val="000000"/>
              </a:solidFill>
            </a:endParaRPr>
          </a:p>
          <a:p>
            <a:pPr algn="l"/>
            <a:endParaRPr lang="en-US" sz="1600" dirty="0">
              <a:solidFill>
                <a:srgbClr val="000000"/>
              </a:solidFill>
            </a:endParaRPr>
          </a:p>
          <a:p>
            <a:pPr>
              <a:buFont typeface="Arial" panose="020B0604020202020204" pitchFamily="34" charset="0"/>
              <a:buChar char="•"/>
            </a:pPr>
            <a:r>
              <a:rPr lang="en-US" sz="1600" dirty="0"/>
              <a:t>The returned response contains a object ChatCompletionMessage</a:t>
            </a:r>
          </a:p>
          <a:p>
            <a:pPr marL="0" indent="0">
              <a:buNone/>
            </a:pPr>
            <a:r>
              <a:rPr lang="en-US" sz="1600" dirty="0"/>
              <a:t>ChatCompletionMessage(content=</a:t>
            </a:r>
            <a:r>
              <a:rPr lang="en-US" sz="1600" i="1" dirty="0">
                <a:solidFill>
                  <a:schemeClr val="tx1">
                    <a:lumMod val="50000"/>
                    <a:lumOff val="50000"/>
                  </a:schemeClr>
                </a:solidFill>
              </a:rPr>
              <a:t>&lt;&lt;Recipe details&gt;&gt;</a:t>
            </a:r>
            <a:r>
              <a:rPr lang="en-US" sz="1600" dirty="0"/>
              <a:t>, refusal=</a:t>
            </a:r>
            <a:r>
              <a:rPr lang="en-US" sz="1600" i="1" dirty="0">
                <a:solidFill>
                  <a:schemeClr val="tx1">
                    <a:lumMod val="50000"/>
                    <a:lumOff val="50000"/>
                  </a:schemeClr>
                </a:solidFill>
              </a:rPr>
              <a:t>None</a:t>
            </a:r>
            <a:r>
              <a:rPr lang="en-US" sz="1600" dirty="0"/>
              <a:t>, role=</a:t>
            </a:r>
            <a:r>
              <a:rPr lang="en-US" sz="1600" i="1" dirty="0">
                <a:solidFill>
                  <a:schemeClr val="tx1">
                    <a:lumMod val="50000"/>
                    <a:lumOff val="50000"/>
                  </a:schemeClr>
                </a:solidFill>
              </a:rPr>
              <a:t>'assistant</a:t>
            </a:r>
            <a:r>
              <a:rPr lang="en-US" sz="1600" dirty="0"/>
              <a:t>', audio=</a:t>
            </a:r>
            <a:r>
              <a:rPr lang="en-US" sz="1600" i="1" dirty="0">
                <a:solidFill>
                  <a:schemeClr val="tx1">
                    <a:lumMod val="50000"/>
                    <a:lumOff val="50000"/>
                  </a:schemeClr>
                </a:solidFill>
              </a:rPr>
              <a:t>None</a:t>
            </a:r>
            <a:r>
              <a:rPr lang="en-US" sz="1600" dirty="0"/>
              <a:t>, function_call=</a:t>
            </a:r>
            <a:r>
              <a:rPr lang="en-US" sz="1600" i="1" dirty="0">
                <a:solidFill>
                  <a:schemeClr val="tx1">
                    <a:lumMod val="50000"/>
                    <a:lumOff val="50000"/>
                  </a:schemeClr>
                </a:solidFill>
              </a:rPr>
              <a:t>None</a:t>
            </a:r>
            <a:r>
              <a:rPr lang="en-US" sz="1600" dirty="0"/>
              <a:t>, tool_calls=</a:t>
            </a:r>
            <a:r>
              <a:rPr lang="en-US" sz="1600" i="1" dirty="0">
                <a:solidFill>
                  <a:schemeClr val="tx1">
                    <a:lumMod val="50000"/>
                    <a:lumOff val="50000"/>
                  </a:schemeClr>
                </a:solidFill>
              </a:rPr>
              <a:t>None</a:t>
            </a:r>
            <a:r>
              <a:rPr lang="en-US" sz="1600" dirty="0"/>
              <a:t>)</a:t>
            </a:r>
          </a:p>
          <a:p>
            <a:pPr marL="0" indent="0">
              <a:buNone/>
            </a:pPr>
            <a:r>
              <a:rPr lang="en-US" sz="1600" dirty="0"/>
              <a:t>Since the attribute in interest is content,  its value which is the chicken recipe is retrieved and printed or displayed</a:t>
            </a:r>
          </a:p>
        </p:txBody>
      </p:sp>
      <p:sp>
        <p:nvSpPr>
          <p:cNvPr id="4" name="Rectangle 3">
            <a:extLst>
              <a:ext uri="{FF2B5EF4-FFF2-40B4-BE49-F238E27FC236}">
                <a16:creationId xmlns:a16="http://schemas.microsoft.com/office/drawing/2014/main" id="{16A49DA0-E648-4B66-9C54-DF30A2A044A7}"/>
              </a:ext>
            </a:extLst>
          </p:cNvPr>
          <p:cNvSpPr/>
          <p:nvPr/>
        </p:nvSpPr>
        <p:spPr>
          <a:xfrm>
            <a:off x="428622" y="3491346"/>
            <a:ext cx="7279574" cy="985652"/>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a:t>messages=[</a:t>
            </a:r>
          </a:p>
          <a:p>
            <a:r>
              <a:rPr lang="en-US" sz="1400" i="1" dirty="0"/>
              <a:t>            {"role": "system", "content": "You being a great chef provide chicken recipes from the finetuned model only"},</a:t>
            </a:r>
          </a:p>
          <a:p>
            <a:r>
              <a:rPr lang="en-US" sz="1400" i="1" dirty="0"/>
              <a:t>            {"role": "user", "content": user_content}</a:t>
            </a:r>
          </a:p>
        </p:txBody>
      </p:sp>
      <p:sp>
        <p:nvSpPr>
          <p:cNvPr id="5" name="Rectangle 4">
            <a:extLst>
              <a:ext uri="{FF2B5EF4-FFF2-40B4-BE49-F238E27FC236}">
                <a16:creationId xmlns:a16="http://schemas.microsoft.com/office/drawing/2014/main" id="{D7DD21C8-A0EC-4445-B14F-901B2776587E}"/>
              </a:ext>
            </a:extLst>
          </p:cNvPr>
          <p:cNvSpPr/>
          <p:nvPr/>
        </p:nvSpPr>
        <p:spPr>
          <a:xfrm>
            <a:off x="8336478" y="0"/>
            <a:ext cx="807522" cy="6858000"/>
          </a:xfrm>
          <a:prstGeom prst="rect">
            <a:avLst/>
          </a:prstGeom>
          <a:solidFill>
            <a:srgbClr val="00B0F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A6E7C519-8EC4-42C6-B5C8-3E5648E5AC2A}"/>
              </a:ext>
            </a:extLst>
          </p:cNvPr>
          <p:cNvPicPr>
            <a:picLocks noChangeAspect="1"/>
          </p:cNvPicPr>
          <p:nvPr/>
        </p:nvPicPr>
        <p:blipFill rotWithShape="1">
          <a:blip r:embed="rId2">
            <a:clrChange>
              <a:clrFrom>
                <a:srgbClr val="FFFFFF"/>
              </a:clrFrom>
              <a:clrTo>
                <a:srgbClr val="FFFFFF">
                  <a:alpha val="0"/>
                </a:srgbClr>
              </a:clrTo>
            </a:clrChange>
          </a:blip>
          <a:srcRect l="4206" t="3580" r="3007" b="9814"/>
          <a:stretch/>
        </p:blipFill>
        <p:spPr>
          <a:xfrm>
            <a:off x="0" y="0"/>
            <a:ext cx="596621" cy="599704"/>
          </a:xfrm>
          <a:prstGeom prst="rect">
            <a:avLst/>
          </a:prstGeom>
        </p:spPr>
      </p:pic>
      <p:pic>
        <p:nvPicPr>
          <p:cNvPr id="7" name="Picture 6">
            <a:extLst>
              <a:ext uri="{FF2B5EF4-FFF2-40B4-BE49-F238E27FC236}">
                <a16:creationId xmlns:a16="http://schemas.microsoft.com/office/drawing/2014/main" id="{0F1CAE9D-44C3-4413-96BD-AC6BEA303D77}"/>
              </a:ext>
            </a:extLst>
          </p:cNvPr>
          <p:cNvPicPr>
            <a:picLocks noChangeAspect="1"/>
          </p:cNvPicPr>
          <p:nvPr/>
        </p:nvPicPr>
        <p:blipFill>
          <a:blip r:embed="rId3"/>
          <a:stretch>
            <a:fillRect/>
          </a:stretch>
        </p:blipFill>
        <p:spPr>
          <a:xfrm>
            <a:off x="7079914" y="457586"/>
            <a:ext cx="1907487" cy="1074332"/>
          </a:xfrm>
          <a:prstGeom prst="rect">
            <a:avLst/>
          </a:prstGeom>
          <a:ln>
            <a:noFill/>
          </a:ln>
          <a:effectLst>
            <a:outerShdw blurRad="50800" dist="38100" dir="10800000" algn="r" rotWithShape="0">
              <a:prstClr val="black">
                <a:alpha val="40000"/>
              </a:prstClr>
            </a:outerShdw>
            <a:softEdge rad="112500"/>
          </a:effectLst>
        </p:spPr>
      </p:pic>
    </p:spTree>
    <p:extLst>
      <p:ext uri="{BB962C8B-B14F-4D97-AF65-F5344CB8AC3E}">
        <p14:creationId xmlns:p14="http://schemas.microsoft.com/office/powerpoint/2010/main" val="7341457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1431</TotalTime>
  <Words>1756</Words>
  <Application>Microsoft Office PowerPoint</Application>
  <PresentationFormat>On-screen Show (4:3)</PresentationFormat>
  <Paragraphs>111</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-apple-system</vt:lpstr>
      <vt:lpstr>Arial</vt:lpstr>
      <vt:lpstr>Calibri</vt:lpstr>
      <vt:lpstr>Calibri Light</vt:lpstr>
      <vt:lpstr>Helvetica Neue</vt:lpstr>
      <vt:lpstr>Times New Roman</vt:lpstr>
      <vt:lpstr>Office Theme</vt:lpstr>
      <vt:lpstr>PowerPoint Presentation</vt:lpstr>
      <vt:lpstr> Introduction: The Power of Fine-tuning</vt:lpstr>
      <vt:lpstr> Project: Fine tune a Model</vt:lpstr>
      <vt:lpstr> Step 1: Create a JSONL File</vt:lpstr>
      <vt:lpstr> Step 2: Validate JSONL File Formats</vt:lpstr>
      <vt:lpstr> Step 3: Check Token Size in JSONL</vt:lpstr>
      <vt:lpstr> Step 4: Load the JSONL File</vt:lpstr>
      <vt:lpstr> Step 5: Kickstart the Fine-Tuning Job</vt:lpstr>
      <vt:lpstr> Step 6: Use the Fine-Tuned Model for Inference</vt:lpstr>
      <vt:lpstr>Streamlit web app</vt:lpstr>
      <vt:lpstr> Streamlit web app – Contd..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Saravanan Janarthanan</dc:creator>
  <cp:lastModifiedBy>Saravanan Janarthanan</cp:lastModifiedBy>
  <cp:revision>40</cp:revision>
  <dcterms:created xsi:type="dcterms:W3CDTF">2025-03-01T16:24:47Z</dcterms:created>
  <dcterms:modified xsi:type="dcterms:W3CDTF">2025-03-02T16:16:20Z</dcterms:modified>
</cp:coreProperties>
</file>